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9" r:id="rId4"/>
  </p:sldMasterIdLst>
  <p:notesMasterIdLst>
    <p:notesMasterId r:id="rId18"/>
  </p:notesMasterIdLst>
  <p:handoutMasterIdLst>
    <p:handoutMasterId r:id="rId19"/>
  </p:handoutMasterIdLst>
  <p:sldIdLst>
    <p:sldId id="314" r:id="rId5"/>
    <p:sldId id="294" r:id="rId6"/>
    <p:sldId id="296" r:id="rId7"/>
    <p:sldId id="297" r:id="rId8"/>
    <p:sldId id="316" r:id="rId9"/>
    <p:sldId id="317" r:id="rId10"/>
    <p:sldId id="318" r:id="rId11"/>
    <p:sldId id="298" r:id="rId12"/>
    <p:sldId id="315" r:id="rId13"/>
    <p:sldId id="305" r:id="rId14"/>
    <p:sldId id="299" r:id="rId15"/>
    <p:sldId id="311" r:id="rId16"/>
    <p:sldId id="312" r:id="rId17"/>
  </p:sldIdLst>
  <p:sldSz cx="9144000" cy="6858000" type="screen4x3"/>
  <p:notesSz cx="6985000" cy="9283700"/>
  <p:custDataLst>
    <p:tags r:id="rId20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William Jenkins" initials="WJ" lastIdx="8" clrIdx="0"/>
  <p:cmAuthor id="1" name="dmoses" initials="d" lastIdx="3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828"/>
    <a:srgbClr val="EAEAEA"/>
    <a:srgbClr val="C0CCBC"/>
    <a:srgbClr val="54D454"/>
    <a:srgbClr val="FFF2C3"/>
    <a:srgbClr val="005C2A"/>
    <a:srgbClr val="006C31"/>
    <a:srgbClr val="007434"/>
    <a:srgbClr val="B4A851"/>
    <a:srgbClr val="51265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6989" autoAdjust="0"/>
    <p:restoredTop sz="99714" autoAdjust="0"/>
  </p:normalViewPr>
  <p:slideViewPr>
    <p:cSldViewPr snapToGrid="0" showGuides="1">
      <p:cViewPr>
        <p:scale>
          <a:sx n="100" d="100"/>
          <a:sy n="100" d="100"/>
        </p:scale>
        <p:origin x="-1740" y="-366"/>
      </p:cViewPr>
      <p:guideLst>
        <p:guide orient="horz"/>
        <p:guide orient="horz" pos="721"/>
        <p:guide orient="horz" pos="1150"/>
        <p:guide orient="horz" pos="580"/>
        <p:guide pos="5759"/>
      </p:guideLst>
    </p:cSldViewPr>
  </p:slideViewPr>
  <p:outlineViewPr>
    <p:cViewPr>
      <p:scale>
        <a:sx n="25" d="100"/>
        <a:sy n="25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howGuides="1">
      <p:cViewPr varScale="1">
        <p:scale>
          <a:sx n="66" d="100"/>
          <a:sy n="66" d="100"/>
        </p:scale>
        <p:origin x="-2790" y="-108"/>
      </p:cViewPr>
      <p:guideLst>
        <p:guide orient="horz" pos="2925"/>
        <p:guide pos="2201"/>
      </p:guideLst>
    </p:cSldViewPr>
  </p:notesViewPr>
  <p:gridSpacing cx="274320" cy="27432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commentAuthors" Target="commentAuthor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tags" Target="tags/tag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3" y="1"/>
            <a:ext cx="3027467" cy="4645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952" tIns="45977" rIns="91952" bIns="45977" numCol="1" anchor="t" anchorCtr="0" compatLnSpc="1">
            <a:prstTxWarp prst="textNoShape">
              <a:avLst/>
            </a:prstTxWarp>
          </a:bodyPr>
          <a:lstStyle>
            <a:lvl1pPr algn="l" defTabSz="915526" eaLnBrk="1" hangingPunct="1">
              <a:defRPr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553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57535" y="1"/>
            <a:ext cx="3027467" cy="4645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952" tIns="45977" rIns="91952" bIns="45977" numCol="1" anchor="t" anchorCtr="0" compatLnSpc="1">
            <a:prstTxWarp prst="textNoShape">
              <a:avLst/>
            </a:prstTxWarp>
          </a:bodyPr>
          <a:lstStyle>
            <a:lvl1pPr algn="r" defTabSz="915526" eaLnBrk="1" hangingPunct="1">
              <a:defRPr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554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3" y="8819203"/>
            <a:ext cx="3027467" cy="4645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952" tIns="45977" rIns="91952" bIns="45977" numCol="1" anchor="b" anchorCtr="0" compatLnSpc="1">
            <a:prstTxWarp prst="textNoShape">
              <a:avLst/>
            </a:prstTxWarp>
          </a:bodyPr>
          <a:lstStyle>
            <a:lvl1pPr algn="l" defTabSz="915526" eaLnBrk="1" hangingPunct="1">
              <a:defRPr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554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57535" y="8819203"/>
            <a:ext cx="3027467" cy="4645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952" tIns="45977" rIns="91952" bIns="45977" numCol="1" anchor="b" anchorCtr="0" compatLnSpc="1">
            <a:prstTxWarp prst="textNoShape">
              <a:avLst/>
            </a:prstTxWarp>
          </a:bodyPr>
          <a:lstStyle>
            <a:lvl1pPr algn="r" defTabSz="915526" eaLnBrk="1" hangingPunct="1">
              <a:defRPr>
                <a:cs typeface="+mn-cs"/>
              </a:defRPr>
            </a:lvl1pPr>
          </a:lstStyle>
          <a:p>
            <a:pPr>
              <a:defRPr/>
            </a:pPr>
            <a:fld id="{93ED8A38-7A40-4DD0-8D2E-086D3E01594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817575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3" y="1"/>
            <a:ext cx="3027467" cy="4645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952" tIns="45977" rIns="91952" bIns="45977" numCol="1" anchor="t" anchorCtr="0" compatLnSpc="1">
            <a:prstTxWarp prst="textNoShape">
              <a:avLst/>
            </a:prstTxWarp>
          </a:bodyPr>
          <a:lstStyle>
            <a:lvl1pPr algn="l" defTabSz="915526" eaLnBrk="1" hangingPunct="1">
              <a:defRPr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57535" y="1"/>
            <a:ext cx="3027467" cy="4645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952" tIns="45977" rIns="91952" bIns="45977" numCol="1" anchor="t" anchorCtr="0" compatLnSpc="1">
            <a:prstTxWarp prst="textNoShape">
              <a:avLst/>
            </a:prstTxWarp>
          </a:bodyPr>
          <a:lstStyle>
            <a:lvl1pPr algn="r" defTabSz="915526" eaLnBrk="1" hangingPunct="1">
              <a:defRPr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2253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74750" y="695325"/>
            <a:ext cx="4641850" cy="34813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3236" y="4411982"/>
            <a:ext cx="5118537" cy="4175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952" tIns="45977" rIns="91952" bIns="4597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3" y="8819203"/>
            <a:ext cx="3027467" cy="4645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952" tIns="45977" rIns="91952" bIns="45977" numCol="1" anchor="b" anchorCtr="0" compatLnSpc="1">
            <a:prstTxWarp prst="textNoShape">
              <a:avLst/>
            </a:prstTxWarp>
          </a:bodyPr>
          <a:lstStyle>
            <a:lvl1pPr algn="l" defTabSz="915526" eaLnBrk="1" hangingPunct="1">
              <a:defRPr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57535" y="8819203"/>
            <a:ext cx="3027467" cy="4645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952" tIns="45977" rIns="91952" bIns="45977" numCol="1" anchor="b" anchorCtr="0" compatLnSpc="1">
            <a:prstTxWarp prst="textNoShape">
              <a:avLst/>
            </a:prstTxWarp>
          </a:bodyPr>
          <a:lstStyle>
            <a:lvl1pPr algn="r" defTabSz="915526" eaLnBrk="1" hangingPunct="1">
              <a:defRPr>
                <a:cs typeface="+mn-cs"/>
              </a:defRPr>
            </a:lvl1pPr>
          </a:lstStyle>
          <a:p>
            <a:pPr>
              <a:defRPr/>
            </a:pPr>
            <a:fld id="{617CE644-EA04-42A6-ADCE-ABEED6FA825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006551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17CE644-EA04-42A6-ADCE-ABEED6FA8254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2</a:t>
            </a:fld>
            <a:endParaRPr lang="en-US" dirty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17CE644-EA04-42A6-ADCE-ABEED6FA8254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11</a:t>
            </a:fld>
            <a:endParaRPr lang="en-US" dirty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17CE644-EA04-42A6-ADCE-ABEED6FA8254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12</a:t>
            </a:fld>
            <a:endParaRPr lang="en-US" dirty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17CE644-EA04-42A6-ADCE-ABEED6FA8254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13</a:t>
            </a:fld>
            <a:endParaRPr lang="en-US" dirty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17CE644-EA04-42A6-ADCE-ABEED6FA8254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3</a:t>
            </a:fld>
            <a:endParaRPr lang="en-US" dirty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17CE644-EA04-42A6-ADCE-ABEED6FA8254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4</a:t>
            </a:fld>
            <a:endParaRPr lang="en-US" dirty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17CE644-EA04-42A6-ADCE-ABEED6FA8254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5</a:t>
            </a:fld>
            <a:endParaRPr lang="en-US" dirty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17CE644-EA04-42A6-ADCE-ABEED6FA8254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6</a:t>
            </a:fld>
            <a:endParaRPr lang="en-US" dirty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17CE644-EA04-42A6-ADCE-ABEED6FA8254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7</a:t>
            </a:fld>
            <a:endParaRPr lang="en-US" dirty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17CE644-EA04-42A6-ADCE-ABEED6FA8254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8</a:t>
            </a:fld>
            <a:endParaRPr lang="en-US" dirty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17CE644-EA04-42A6-ADCE-ABEED6FA8254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9</a:t>
            </a:fld>
            <a:endParaRPr lang="en-US" dirty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17CE644-EA04-42A6-ADCE-ABEED6FA8254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10</a:t>
            </a:fld>
            <a:endParaRPr lang="en-US" dirty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07C85E-0832-4D0D-B1FF-BE04AD5F5A4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94AE4D-5633-4785-80DA-C77ABF8AB1E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6566" y="454027"/>
            <a:ext cx="2060575" cy="520541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0075" y="454027"/>
            <a:ext cx="6034088" cy="520541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793AD9-D194-4FDC-9BA3-E9020EB99E7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0075" y="454027"/>
            <a:ext cx="8178800" cy="6699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00076" y="1749427"/>
            <a:ext cx="8247063" cy="3910013"/>
          </a:xfrm>
        </p:spPr>
        <p:txBody>
          <a:bodyPr/>
          <a:lstStyle/>
          <a:p>
            <a:pPr lvl="0"/>
            <a:endParaRPr lang="en-US" noProof="0" dirty="0" smtClean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B17E56-005B-4001-A86E-01C68E1F47F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132859-09A5-4CF2-8CCA-232C8540E77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5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45C5E0-26EE-4FF1-A0CB-58B1160CBA4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TextBox 4"/>
          <p:cNvSpPr txBox="1"/>
          <p:nvPr userDrawn="1"/>
        </p:nvSpPr>
        <p:spPr>
          <a:xfrm>
            <a:off x="-3" y="6681169"/>
            <a:ext cx="2018805" cy="219693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sz="800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As of Period Ending 10/21/2011</a:t>
            </a:r>
            <a:endParaRPr lang="en-US" sz="800" dirty="0">
              <a:solidFill>
                <a:schemeClr val="accent3">
                  <a:lumMod val="40000"/>
                  <a:lumOff val="60000"/>
                </a:schemeClr>
              </a:solidFill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0074" y="1749427"/>
            <a:ext cx="4046539" cy="39100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99015" y="1749427"/>
            <a:ext cx="4048125" cy="39100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A5212F-3840-4646-8232-260DB00C95D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2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2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7F8A77-BC64-4D1D-B81A-905A348034F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E14E3E-94A4-45D9-8611-1E76ED2B95F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8456882" y="6386451"/>
            <a:ext cx="484963" cy="228600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AE2069-F500-4A3A-BCCE-FC35EA1CCF6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1" y="273052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014B7D-28EA-438C-93BE-67CAA807928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E32D19-7064-44C8-9F03-86A186AA39F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89" name="Rectangle 25"/>
          <p:cNvSpPr>
            <a:spLocks noChangeArrowheads="1"/>
          </p:cNvSpPr>
          <p:nvPr/>
        </p:nvSpPr>
        <p:spPr bwMode="auto">
          <a:xfrm>
            <a:off x="0" y="6667500"/>
            <a:ext cx="9144000" cy="190500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>
              <a:defRPr/>
            </a:pPr>
            <a:endParaRPr lang="en-US" dirty="0">
              <a:cs typeface="+mn-cs"/>
            </a:endParaRP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571720" y="103149"/>
            <a:ext cx="8178800" cy="486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29" tIns="45714" rIns="91429" bIns="45714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0076" y="888152"/>
            <a:ext cx="8247063" cy="57226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29" tIns="45714" rIns="91429" bIns="4571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  <a:p>
            <a:pPr lvl="0"/>
            <a:endParaRPr lang="en-US" smtClean="0"/>
          </a:p>
        </p:txBody>
      </p:sp>
      <p:sp>
        <p:nvSpPr>
          <p:cNvPr id="113669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25401" y="6362700"/>
            <a:ext cx="484963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9" tIns="45714" rIns="91429" bIns="45714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700" b="1">
                <a:solidFill>
                  <a:schemeClr val="tx2"/>
                </a:solidFill>
                <a:cs typeface="+mn-cs"/>
              </a:defRPr>
            </a:lvl1pPr>
          </a:lstStyle>
          <a:p>
            <a:pPr>
              <a:defRPr/>
            </a:pPr>
            <a:fld id="{7B7EDD8B-6FD9-4746-AF87-2C3232AD52CB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13685" name="Rectangle 21"/>
          <p:cNvSpPr>
            <a:spLocks noChangeArrowheads="1"/>
          </p:cNvSpPr>
          <p:nvPr/>
        </p:nvSpPr>
        <p:spPr bwMode="auto">
          <a:xfrm>
            <a:off x="0" y="6705600"/>
            <a:ext cx="9144000" cy="152400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>
              <a:defRPr/>
            </a:pPr>
            <a:endParaRPr lang="en-US" dirty="0">
              <a:cs typeface="+mn-cs"/>
            </a:endParaRPr>
          </a:p>
        </p:txBody>
      </p:sp>
      <p:sp>
        <p:nvSpPr>
          <p:cNvPr id="113687" name="Rectangle 23"/>
          <p:cNvSpPr>
            <a:spLocks noChangeArrowheads="1"/>
          </p:cNvSpPr>
          <p:nvPr/>
        </p:nvSpPr>
        <p:spPr bwMode="auto">
          <a:xfrm>
            <a:off x="0" y="1"/>
            <a:ext cx="381000" cy="861237"/>
          </a:xfrm>
          <a:prstGeom prst="rect">
            <a:avLst/>
          </a:prstGeom>
          <a:solidFill>
            <a:srgbClr val="5A6F54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>
              <a:defRPr/>
            </a:pPr>
            <a:endParaRPr lang="en-US" dirty="0">
              <a:cs typeface="+mn-cs"/>
            </a:endParaRPr>
          </a:p>
        </p:txBody>
      </p:sp>
      <p:sp>
        <p:nvSpPr>
          <p:cNvPr id="113688" name="Rectangle 24"/>
          <p:cNvSpPr>
            <a:spLocks noChangeArrowheads="1"/>
          </p:cNvSpPr>
          <p:nvPr/>
        </p:nvSpPr>
        <p:spPr bwMode="auto">
          <a:xfrm>
            <a:off x="355602" y="1"/>
            <a:ext cx="190500" cy="861237"/>
          </a:xfrm>
          <a:prstGeom prst="rect">
            <a:avLst/>
          </a:prstGeom>
          <a:gradFill rotWithShape="1">
            <a:gsLst>
              <a:gs pos="0">
                <a:srgbClr val="5A6F54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>
              <a:defRPr/>
            </a:pPr>
            <a:endParaRPr lang="en-US" dirty="0">
              <a:cs typeface="+mn-cs"/>
            </a:endParaRPr>
          </a:p>
        </p:txBody>
      </p:sp>
      <p:graphicFrame>
        <p:nvGraphicFramePr>
          <p:cNvPr id="9" name="Table 8"/>
          <p:cNvGraphicFramePr>
            <a:graphicFrameLocks noGrp="1"/>
          </p:cNvGraphicFramePr>
          <p:nvPr/>
        </p:nvGraphicFramePr>
        <p:xfrm>
          <a:off x="8181978" y="74499"/>
          <a:ext cx="873457" cy="21717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73457"/>
              </a:tblGrid>
              <a:tr h="217170">
                <a:tc>
                  <a:txBody>
                    <a:bodyPr/>
                    <a:lstStyle/>
                    <a:p>
                      <a:pPr algn="ctr"/>
                      <a:r>
                        <a:rPr lang="en-US" sz="800" dirty="0" smtClean="0">
                          <a:solidFill>
                            <a:schemeClr val="tx1"/>
                          </a:solidFill>
                        </a:rPr>
                        <a:t>DRAFT</a:t>
                      </a:r>
                      <a:endParaRPr lang="en-US" sz="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54" r:id="rId2"/>
    <p:sldLayoutId id="2147483655" r:id="rId3"/>
    <p:sldLayoutId id="2147483656" r:id="rId4"/>
    <p:sldLayoutId id="2147483657" r:id="rId5"/>
    <p:sldLayoutId id="2147483658" r:id="rId6"/>
    <p:sldLayoutId id="2147483659" r:id="rId7"/>
    <p:sldLayoutId id="2147483660" r:id="rId8"/>
    <p:sldLayoutId id="2147483661" r:id="rId9"/>
    <p:sldLayoutId id="2147483662" r:id="rId10"/>
    <p:sldLayoutId id="2147483663" r:id="rId11"/>
    <p:sldLayoutId id="2147483664" r:id="rId12"/>
  </p:sldLayoutIdLst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5A6F54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5A6F54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5A6F54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5A6F54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5A6F54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600" b="1">
          <a:solidFill>
            <a:srgbClr val="5A6F54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600" b="1">
          <a:solidFill>
            <a:srgbClr val="5A6F54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600" b="1">
          <a:solidFill>
            <a:srgbClr val="5A6F54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600" b="1">
          <a:solidFill>
            <a:srgbClr val="5A6F54"/>
          </a:solidFill>
          <a:latin typeface="Arial" charset="0"/>
          <a:cs typeface="Arial" charset="0"/>
        </a:defRPr>
      </a:lvl9pPr>
    </p:titleStyle>
    <p:bodyStyle>
      <a:lvl1pPr marL="228600" indent="-228600" algn="l" rtl="0" eaLnBrk="0" fontAlgn="base" hangingPunct="0">
        <a:spcBef>
          <a:spcPct val="50000"/>
        </a:spcBef>
        <a:spcAft>
          <a:spcPct val="0"/>
        </a:spcAft>
        <a:buClr>
          <a:schemeClr val="tx1"/>
        </a:buClr>
        <a:buFont typeface="Wingdings" pitchFamily="2" charset="2"/>
        <a:buChar char="§"/>
        <a:defRPr sz="1400">
          <a:solidFill>
            <a:schemeClr val="tx1"/>
          </a:solidFill>
          <a:latin typeface="+mn-lt"/>
          <a:ea typeface="+mn-ea"/>
          <a:cs typeface="+mn-cs"/>
        </a:defRPr>
      </a:lvl1pPr>
      <a:lvl2pPr marL="511175" indent="-168275" algn="l" rtl="0" eaLnBrk="0" fontAlgn="base" hangingPunct="0">
        <a:spcBef>
          <a:spcPct val="0"/>
        </a:spcBef>
        <a:spcAft>
          <a:spcPct val="0"/>
        </a:spcAft>
        <a:buFont typeface="Arial" charset="0"/>
        <a:buChar char="–"/>
        <a:defRPr sz="1400">
          <a:solidFill>
            <a:schemeClr val="tx1"/>
          </a:solidFill>
          <a:latin typeface="+mn-lt"/>
        </a:defRPr>
      </a:lvl2pPr>
      <a:lvl3pPr marL="793750" indent="-168275" algn="l" rtl="0" eaLnBrk="0" fontAlgn="base" hangingPunct="0">
        <a:spcBef>
          <a:spcPct val="0"/>
        </a:spcBef>
        <a:spcAft>
          <a:spcPct val="0"/>
        </a:spcAft>
        <a:buChar char="•"/>
        <a:defRPr sz="1400">
          <a:solidFill>
            <a:schemeClr val="tx1"/>
          </a:solidFill>
          <a:latin typeface="+mn-lt"/>
        </a:defRPr>
      </a:lvl3pPr>
      <a:lvl4pPr marL="1143000" indent="-234950" algn="l" rtl="0" eaLnBrk="0" fontAlgn="base" hangingPunct="0">
        <a:spcBef>
          <a:spcPct val="0"/>
        </a:spcBef>
        <a:spcAft>
          <a:spcPct val="0"/>
        </a:spcAft>
        <a:buClr>
          <a:schemeClr val="tx2"/>
        </a:buClr>
        <a:buFont typeface="Arial" charset="0"/>
        <a:buChar char="—"/>
        <a:defRPr sz="1400">
          <a:solidFill>
            <a:schemeClr val="tx1"/>
          </a:solidFill>
          <a:latin typeface="+mn-lt"/>
        </a:defRPr>
      </a:lvl4pPr>
      <a:lvl5pPr marL="1425575" indent="-168275" algn="l" rtl="0" eaLnBrk="0" fontAlgn="base" hangingPunct="0">
        <a:spcBef>
          <a:spcPct val="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5pPr>
      <a:lvl6pPr marL="1882775" indent="-168275" algn="l" rtl="0" fontAlgn="base">
        <a:spcBef>
          <a:spcPct val="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6pPr>
      <a:lvl7pPr marL="2339975" indent="-168275" algn="l" rtl="0" fontAlgn="base">
        <a:spcBef>
          <a:spcPct val="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7pPr>
      <a:lvl8pPr marL="2797175" indent="-168275" algn="l" rtl="0" fontAlgn="base">
        <a:spcBef>
          <a:spcPct val="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8pPr>
      <a:lvl9pPr marL="3254375" indent="-168275" algn="l" rtl="0" fontAlgn="base">
        <a:spcBef>
          <a:spcPct val="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8.png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650" y="76994"/>
            <a:ext cx="1376596" cy="4945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Slide Number Placeholder 7"/>
          <p:cNvSpPr txBox="1">
            <a:spLocks/>
          </p:cNvSpPr>
          <p:nvPr/>
        </p:nvSpPr>
        <p:spPr>
          <a:xfrm>
            <a:off x="8896350" y="6684167"/>
            <a:ext cx="247650" cy="109537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sz="12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sz="12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sz="12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sz="12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fld id="{1E9D88E3-AEEC-4456-BFCA-9366EFD4594A}" type="slidenum">
              <a:rPr lang="en-US" sz="900" smtClean="0">
                <a:solidFill>
                  <a:schemeClr val="bg1"/>
                </a:solidFill>
              </a:rPr>
              <a:pPr>
                <a:defRPr/>
              </a:pPr>
              <a:t>1</a:t>
            </a:fld>
            <a:endParaRPr lang="en-US" sz="900" dirty="0">
              <a:solidFill>
                <a:schemeClr val="bg1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3375" y="557607"/>
            <a:ext cx="8562975" cy="5928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80559" y="76993"/>
            <a:ext cx="877887" cy="9612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94880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1" name="Header"/>
          <p:cNvSpPr>
            <a:spLocks noChangeArrowheads="1"/>
          </p:cNvSpPr>
          <p:nvPr/>
        </p:nvSpPr>
        <p:spPr bwMode="auto">
          <a:xfrm>
            <a:off x="1" y="-102260"/>
            <a:ext cx="184731" cy="6617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000" dirty="0" smtClean="0">
                <a:solidFill>
                  <a:prstClr val="black"/>
                </a:solidFill>
                <a:ea typeface="Calibri" pitchFamily="34" charset="0"/>
                <a:cs typeface="Arial" pitchFamily="34" charset="0"/>
              </a:rPr>
              <a:t/>
            </a:r>
            <a:br>
              <a:rPr lang="en-US" sz="1000" dirty="0" smtClean="0">
                <a:solidFill>
                  <a:prstClr val="black"/>
                </a:solidFill>
                <a:ea typeface="Calibri" pitchFamily="34" charset="0"/>
                <a:cs typeface="Arial" pitchFamily="34" charset="0"/>
              </a:rPr>
            </a:br>
            <a:endParaRPr lang="en-US" sz="900" dirty="0" smtClean="0">
              <a:solidFill>
                <a:prstClr val="black"/>
              </a:solidFill>
              <a:cs typeface="Arial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dirty="0" smtClean="0">
              <a:solidFill>
                <a:prstClr val="black"/>
              </a:solidFill>
              <a:cs typeface="Arial" pitchFamily="34" charset="0"/>
            </a:endParaRPr>
          </a:p>
        </p:txBody>
      </p:sp>
      <p:sp>
        <p:nvSpPr>
          <p:cNvPr id="9" name="Rectangle 2"/>
          <p:cNvSpPr txBox="1">
            <a:spLocks noChangeArrowheads="1"/>
          </p:cNvSpPr>
          <p:nvPr/>
        </p:nvSpPr>
        <p:spPr bwMode="auto">
          <a:xfrm>
            <a:off x="502366" y="560385"/>
            <a:ext cx="5860333" cy="4318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29" tIns="45714" rIns="91429" bIns="45714" numCol="1" anchor="ctr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000" b="1" dirty="0" smtClean="0">
                <a:solidFill>
                  <a:srgbClr val="5A6F54"/>
                </a:solidFill>
              </a:rPr>
              <a:t>Department:  Facilities, Planning &amp; Management</a:t>
            </a:r>
          </a:p>
          <a:p>
            <a:pPr lvl="0"/>
            <a:r>
              <a:rPr lang="en-US" sz="1400" b="1" dirty="0">
                <a:solidFill>
                  <a:srgbClr val="5A6F54"/>
                </a:solidFill>
              </a:rPr>
              <a:t>Unit: </a:t>
            </a:r>
            <a:r>
              <a:rPr lang="en-US" sz="1400" b="1" dirty="0" smtClean="0">
                <a:solidFill>
                  <a:srgbClr val="5A6F54"/>
                </a:solidFill>
              </a:rPr>
              <a:t>Engineering - Preventive Maintenance/ Trades Maintenance</a:t>
            </a:r>
            <a:endParaRPr lang="en-US" sz="1400" b="1" dirty="0">
              <a:solidFill>
                <a:srgbClr val="5A6F54"/>
              </a:solidFill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000" b="1" dirty="0">
              <a:solidFill>
                <a:srgbClr val="5A6F54"/>
              </a:solidFill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000" b="1" dirty="0" smtClean="0">
              <a:solidFill>
                <a:srgbClr val="5A6F54"/>
              </a:solidFill>
            </a:endParaRPr>
          </a:p>
        </p:txBody>
      </p:sp>
      <p:sp>
        <p:nvSpPr>
          <p:cNvPr id="11" name="Slide Number Placeholder 7"/>
          <p:cNvSpPr txBox="1">
            <a:spLocks/>
          </p:cNvSpPr>
          <p:nvPr/>
        </p:nvSpPr>
        <p:spPr>
          <a:xfrm>
            <a:off x="8896350" y="6684167"/>
            <a:ext cx="247650" cy="109537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sz="12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sz="12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sz="12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sz="12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fld id="{1E9D88E3-AEEC-4456-BFCA-9366EFD4594A}" type="slidenum">
              <a:rPr lang="en-US" sz="900" smtClean="0">
                <a:solidFill>
                  <a:schemeClr val="bg1"/>
                </a:solidFill>
              </a:rPr>
              <a:pPr>
                <a:defRPr/>
              </a:pPr>
              <a:t>10</a:t>
            </a:fld>
            <a:endParaRPr lang="en-US" sz="900" dirty="0">
              <a:solidFill>
                <a:schemeClr val="bg1"/>
              </a:solidFill>
            </a:endParaRP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84642311"/>
              </p:ext>
            </p:extLst>
          </p:nvPr>
        </p:nvGraphicFramePr>
        <p:xfrm>
          <a:off x="1130591" y="5891087"/>
          <a:ext cx="2704860" cy="383505"/>
        </p:xfrm>
        <a:graphic>
          <a:graphicData uri="http://schemas.openxmlformats.org/drawingml/2006/table">
            <a:tbl>
              <a:tblPr/>
              <a:tblGrid>
                <a:gridCol w="512950"/>
                <a:gridCol w="2191910"/>
              </a:tblGrid>
              <a:tr h="11177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 cap="all" baseline="0" dirty="0" smtClean="0">
                          <a:latin typeface="Arial"/>
                        </a:rPr>
                        <a:t>Green</a:t>
                      </a:r>
                      <a:endParaRPr lang="en-US" sz="800" b="1" i="0" u="none" strike="noStrike" cap="all" baseline="0" dirty="0">
                        <a:latin typeface="Arial"/>
                      </a:endParaRPr>
                    </a:p>
                  </a:txBody>
                  <a:tcPr marL="5915" marR="5915" marT="591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 baseline="0" dirty="0" smtClean="0">
                          <a:latin typeface="Arial"/>
                        </a:rPr>
                        <a:t>Improving trends, on track for achievement of goals</a:t>
                      </a:r>
                      <a:endParaRPr lang="en-US" sz="700" b="0" i="0" u="none" strike="noStrike" dirty="0">
                        <a:latin typeface="Arial"/>
                      </a:endParaRPr>
                    </a:p>
                  </a:txBody>
                  <a:tcPr marL="70975" marR="5915" marT="591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11776"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1" i="0" u="none" strike="noStrike" cap="all" baseline="0" dirty="0" smtClean="0">
                          <a:latin typeface="Arial"/>
                        </a:rPr>
                        <a:t>Yellow</a:t>
                      </a:r>
                      <a:endParaRPr lang="en-US" sz="800" b="1" i="0" u="none" strike="noStrike" cap="all" baseline="0" dirty="0">
                        <a:latin typeface="Arial"/>
                      </a:endParaRPr>
                    </a:p>
                  </a:txBody>
                  <a:tcPr marL="5915" marR="5915" marT="591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rtl="0"/>
                      <a:r>
                        <a:rPr lang="en-US" sz="7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No change in results</a:t>
                      </a:r>
                    </a:p>
                  </a:txBody>
                  <a:tcPr marL="70975" marR="5915" marT="591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1177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 cap="all" baseline="0" dirty="0" smtClean="0">
                          <a:latin typeface="Arial"/>
                        </a:rPr>
                        <a:t>Red</a:t>
                      </a:r>
                      <a:endParaRPr lang="en-US" sz="800" b="1" i="0" u="none" strike="noStrike" cap="all" baseline="0" dirty="0">
                        <a:latin typeface="Arial"/>
                      </a:endParaRPr>
                    </a:p>
                  </a:txBody>
                  <a:tcPr marL="5915" marR="5915" marT="591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7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Declining trends</a:t>
                      </a:r>
                    </a:p>
                  </a:txBody>
                  <a:tcPr marL="70975" marR="5915" marT="591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sp>
        <p:nvSpPr>
          <p:cNvPr id="12" name="Rectangle 4"/>
          <p:cNvSpPr>
            <a:spLocks noChangeArrowheads="1"/>
          </p:cNvSpPr>
          <p:nvPr/>
        </p:nvSpPr>
        <p:spPr bwMode="auto">
          <a:xfrm>
            <a:off x="502367" y="962169"/>
            <a:ext cx="8234363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400" b="1" i="1" dirty="0" smtClean="0">
                <a:solidFill>
                  <a:prstClr val="black"/>
                </a:solidFill>
                <a:cs typeface="Arial" charset="0"/>
              </a:rPr>
              <a:t>As of December 31, 2011</a:t>
            </a:r>
            <a:endParaRPr lang="en-US" sz="1400" b="1" dirty="0" smtClean="0">
              <a:solidFill>
                <a:prstClr val="black"/>
              </a:solidFill>
              <a:cs typeface="Arial" charset="0"/>
            </a:endParaRPr>
          </a:p>
        </p:txBody>
      </p:sp>
      <p:cxnSp>
        <p:nvCxnSpPr>
          <p:cNvPr id="3" name="Straight Connector 2"/>
          <p:cNvCxnSpPr/>
          <p:nvPr/>
        </p:nvCxnSpPr>
        <p:spPr bwMode="auto">
          <a:xfrm>
            <a:off x="509721" y="1269946"/>
            <a:ext cx="4117182" cy="0"/>
          </a:xfrm>
          <a:prstGeom prst="line">
            <a:avLst/>
          </a:prstGeom>
          <a:noFill/>
          <a:ln w="31750" cap="flat" cmpd="sng" algn="ctr">
            <a:solidFill>
              <a:schemeClr val="accent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grpSp>
        <p:nvGrpSpPr>
          <p:cNvPr id="19" name="Group 18"/>
          <p:cNvGrpSpPr/>
          <p:nvPr/>
        </p:nvGrpSpPr>
        <p:grpSpPr>
          <a:xfrm>
            <a:off x="6975701" y="66835"/>
            <a:ext cx="382671" cy="690205"/>
            <a:chOff x="604297" y="1561930"/>
            <a:chExt cx="1001865" cy="2019631"/>
          </a:xfrm>
        </p:grpSpPr>
        <p:sp>
          <p:nvSpPr>
            <p:cNvPr id="4" name="Rectangle 3"/>
            <p:cNvSpPr/>
            <p:nvPr/>
          </p:nvSpPr>
          <p:spPr bwMode="auto">
            <a:xfrm>
              <a:off x="604297" y="1561930"/>
              <a:ext cx="1001865" cy="2019631"/>
            </a:xfrm>
            <a:prstGeom prst="rect">
              <a:avLst/>
            </a:prstGeom>
            <a:solidFill>
              <a:schemeClr val="accent3"/>
            </a:solidFill>
            <a:ln w="19050" cap="flat" cmpd="sng" algn="ctr">
              <a:solidFill>
                <a:srgbClr val="00243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en-US" b="1" strike="noStrike" cap="none" normalizeH="0" dirty="0" smtClean="0">
                <a:ln>
                  <a:noFill/>
                </a:ln>
                <a:solidFill>
                  <a:srgbClr val="000000"/>
                </a:solidFill>
                <a:latin typeface="Verdana"/>
              </a:endParaRPr>
            </a:p>
          </p:txBody>
        </p:sp>
        <p:sp>
          <p:nvSpPr>
            <p:cNvPr id="5" name="Oval 4"/>
            <p:cNvSpPr/>
            <p:nvPr/>
          </p:nvSpPr>
          <p:spPr bwMode="auto">
            <a:xfrm>
              <a:off x="922348" y="1741063"/>
              <a:ext cx="333955" cy="436865"/>
            </a:xfrm>
            <a:prstGeom prst="ellipse">
              <a:avLst/>
            </a:prstGeom>
            <a:solidFill>
              <a:srgbClr val="FF0000"/>
            </a:solidFill>
            <a:ln w="19050" cap="flat" cmpd="sng" algn="ctr">
              <a:solidFill>
                <a:srgbClr val="00243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en-US" b="1" strike="noStrike" cap="none" normalizeH="0" dirty="0" smtClean="0">
                <a:ln>
                  <a:noFill/>
                </a:ln>
                <a:solidFill>
                  <a:srgbClr val="000000"/>
                </a:solidFill>
                <a:latin typeface="Verdana"/>
              </a:endParaRPr>
            </a:p>
          </p:txBody>
        </p:sp>
        <p:sp>
          <p:nvSpPr>
            <p:cNvPr id="17" name="Oval 16"/>
            <p:cNvSpPr/>
            <p:nvPr/>
          </p:nvSpPr>
          <p:spPr bwMode="auto">
            <a:xfrm>
              <a:off x="938251" y="2363003"/>
              <a:ext cx="333955" cy="436865"/>
            </a:xfrm>
            <a:prstGeom prst="ellipse">
              <a:avLst/>
            </a:prstGeom>
            <a:solidFill>
              <a:srgbClr val="FFFF00"/>
            </a:solidFill>
            <a:ln w="19050" cap="flat" cmpd="sng" algn="ctr">
              <a:solidFill>
                <a:srgbClr val="00243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en-US" b="1" strike="noStrike" cap="none" normalizeH="0" dirty="0" smtClean="0">
                <a:ln>
                  <a:noFill/>
                </a:ln>
                <a:solidFill>
                  <a:srgbClr val="000000"/>
                </a:solidFill>
                <a:latin typeface="Verdana"/>
              </a:endParaRPr>
            </a:p>
          </p:txBody>
        </p:sp>
        <p:sp>
          <p:nvSpPr>
            <p:cNvPr id="18" name="Oval 17"/>
            <p:cNvSpPr/>
            <p:nvPr/>
          </p:nvSpPr>
          <p:spPr bwMode="auto">
            <a:xfrm>
              <a:off x="938251" y="2971963"/>
              <a:ext cx="333955" cy="436865"/>
            </a:xfrm>
            <a:prstGeom prst="ellipse">
              <a:avLst/>
            </a:prstGeom>
            <a:solidFill>
              <a:srgbClr val="005828"/>
            </a:solidFill>
            <a:ln w="19050" cap="flat" cmpd="sng" algn="ctr">
              <a:solidFill>
                <a:srgbClr val="00243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en-US" b="1" strike="noStrike" cap="none" normalizeH="0" dirty="0" smtClean="0">
                <a:ln>
                  <a:noFill/>
                </a:ln>
                <a:solidFill>
                  <a:srgbClr val="000000"/>
                </a:solidFill>
                <a:latin typeface="Verdana"/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7458182" y="66835"/>
            <a:ext cx="1614201" cy="1049223"/>
            <a:chOff x="7430517" y="66836"/>
            <a:chExt cx="1614201" cy="1049223"/>
          </a:xfrm>
        </p:grpSpPr>
        <p:sp>
          <p:nvSpPr>
            <p:cNvPr id="6" name="Rectangle 5"/>
            <p:cNvSpPr/>
            <p:nvPr/>
          </p:nvSpPr>
          <p:spPr bwMode="auto">
            <a:xfrm>
              <a:off x="7430517" y="66836"/>
              <a:ext cx="1614201" cy="1049223"/>
            </a:xfrm>
            <a:prstGeom prst="rect">
              <a:avLst/>
            </a:prstGeom>
            <a:solidFill>
              <a:schemeClr val="bg1"/>
            </a:solidFill>
            <a:ln w="19050" cap="flat" cmpd="sng" algn="ctr">
              <a:solidFill>
                <a:srgbClr val="00243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sz="900" b="1" strike="noStrike" cap="none" normalizeH="0" dirty="0" smtClean="0">
                  <a:ln>
                    <a:noFill/>
                  </a:ln>
                  <a:solidFill>
                    <a:srgbClr val="000000"/>
                  </a:solidFill>
                  <a:latin typeface="Verdana"/>
                </a:rPr>
                <a:t>Overall Departmental Outlook for the Period</a:t>
              </a: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7839882" y="332250"/>
              <a:ext cx="1102585" cy="365760"/>
            </a:xfrm>
            <a:prstGeom prst="rect">
              <a:avLst/>
            </a:prstGeom>
            <a:solidFill>
              <a:schemeClr val="bg1"/>
            </a:solidFill>
            <a:ln w="19050">
              <a:noFill/>
            </a:ln>
          </p:spPr>
          <p:txBody>
            <a:bodyPr wrap="square" rtlCol="0">
              <a:noAutofit/>
            </a:bodyPr>
            <a:lstStyle/>
            <a:p>
              <a:r>
                <a:rPr lang="en-US" sz="800" dirty="0" smtClean="0"/>
                <a:t>December 2011 is the “base-line” period where initial data is first provided and reported.</a:t>
              </a:r>
              <a:endParaRPr lang="en-US" sz="800" dirty="0"/>
            </a:p>
          </p:txBody>
        </p:sp>
        <p:sp>
          <p:nvSpPr>
            <p:cNvPr id="24" name="Oval 23"/>
            <p:cNvSpPr/>
            <p:nvPr/>
          </p:nvSpPr>
          <p:spPr bwMode="auto">
            <a:xfrm>
              <a:off x="7496726" y="557828"/>
              <a:ext cx="273004" cy="307388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19050" cap="flat" cmpd="sng" algn="ctr">
              <a:solidFill>
                <a:srgbClr val="00243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en-US" b="1" strike="noStrike" cap="none" normalizeH="0" dirty="0" smtClean="0">
                <a:ln>
                  <a:noFill/>
                </a:ln>
                <a:solidFill>
                  <a:srgbClr val="000000"/>
                </a:solidFill>
                <a:latin typeface="Verdana"/>
              </a:endParaRPr>
            </a:p>
          </p:txBody>
        </p:sp>
      </p:grp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6602" y="4638675"/>
            <a:ext cx="4054421" cy="1924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26" name="Bottom Chart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09368440"/>
              </p:ext>
            </p:extLst>
          </p:nvPr>
        </p:nvGraphicFramePr>
        <p:xfrm>
          <a:off x="340017" y="1420858"/>
          <a:ext cx="4072279" cy="117375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47782"/>
                <a:gridCol w="748122"/>
                <a:gridCol w="695165"/>
                <a:gridCol w="781210"/>
              </a:tblGrid>
              <a:tr h="447292">
                <a:tc>
                  <a:txBody>
                    <a:bodyPr/>
                    <a:lstStyle/>
                    <a:p>
                      <a:pPr algn="ctr"/>
                      <a:r>
                        <a:rPr lang="en-US" sz="900" cap="small" baseline="0" dirty="0" smtClean="0">
                          <a:solidFill>
                            <a:schemeClr val="tx1"/>
                          </a:solidFill>
                        </a:rPr>
                        <a:t>PREVENTIVE MAINTENANCE Key Performance Indicator</a:t>
                      </a:r>
                      <a:endParaRPr lang="en-US" sz="900" cap="small" baseline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cap="small" baseline="0" dirty="0" smtClean="0">
                          <a:solidFill>
                            <a:schemeClr val="tx1"/>
                          </a:solidFill>
                        </a:rPr>
                        <a:t>Current Month Status</a:t>
                      </a:r>
                      <a:endParaRPr lang="en-US" sz="900" cap="small" baseline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cap="small" baseline="0" dirty="0" smtClean="0">
                          <a:solidFill>
                            <a:schemeClr val="tx1"/>
                          </a:solidFill>
                        </a:rPr>
                        <a:t>Goal</a:t>
                      </a:r>
                      <a:endParaRPr lang="en-US" sz="800" cap="small" baseline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cap="small" baseline="0" dirty="0" smtClean="0">
                          <a:solidFill>
                            <a:schemeClr val="tx1"/>
                          </a:solidFill>
                        </a:rPr>
                        <a:t>frequency</a:t>
                      </a:r>
                      <a:endParaRPr lang="en-US" sz="800" cap="small" baseline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50000"/>
                        <a:lumOff val="50000"/>
                      </a:schemeClr>
                    </a:solidFill>
                  </a:tcPr>
                </a:tc>
              </a:tr>
              <a:tr h="295547">
                <a:tc>
                  <a:txBody>
                    <a:bodyPr/>
                    <a:lstStyle/>
                    <a:p>
                      <a:pPr marL="0" indent="0" algn="l" fontAlgn="t">
                        <a:buFont typeface="Arial" pitchFamily="34" charset="0"/>
                        <a:buNone/>
                      </a:pPr>
                      <a:r>
                        <a:rPr lang="en-US" sz="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Work Orders Completed on Time 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1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en-US" sz="800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5%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1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en-US" sz="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90%</a:t>
                      </a:r>
                      <a:endParaRPr lang="en-US" sz="8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Monthly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36995">
                <a:tc>
                  <a:txBody>
                    <a:bodyPr/>
                    <a:lstStyle/>
                    <a:p>
                      <a:pPr marL="0" indent="0" algn="l" fontAlgn="t">
                        <a:buFont typeface="Arial" pitchFamily="34" charset="0"/>
                        <a:buNone/>
                      </a:pPr>
                      <a:r>
                        <a:rPr lang="en-US" sz="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Work Order Backlog – Engineering Preventive Maintenance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1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en-US" sz="800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223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1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en-US" sz="8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To be</a:t>
                      </a:r>
                      <a:r>
                        <a:rPr lang="en-US" sz="8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established for future reports</a:t>
                      </a:r>
                      <a:endParaRPr lang="en-US" sz="8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Monthly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6602" y="2676525"/>
            <a:ext cx="4054421" cy="1885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9548" y="4638675"/>
            <a:ext cx="4048201" cy="1924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22" name="Bottom Chart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62338561"/>
              </p:ext>
            </p:extLst>
          </p:nvPr>
        </p:nvGraphicFramePr>
        <p:xfrm>
          <a:off x="4626903" y="1433654"/>
          <a:ext cx="4041484" cy="113238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99321"/>
                <a:gridCol w="679743"/>
                <a:gridCol w="781210"/>
                <a:gridCol w="781210"/>
              </a:tblGrid>
              <a:tr h="447292">
                <a:tc>
                  <a:txBody>
                    <a:bodyPr/>
                    <a:lstStyle/>
                    <a:p>
                      <a:pPr algn="ctr"/>
                      <a:r>
                        <a:rPr lang="en-US" sz="900" cap="small" baseline="0" dirty="0" smtClean="0">
                          <a:solidFill>
                            <a:schemeClr val="tx1"/>
                          </a:solidFill>
                        </a:rPr>
                        <a:t>Trades maintenance</a:t>
                      </a:r>
                    </a:p>
                    <a:p>
                      <a:pPr algn="ctr"/>
                      <a:r>
                        <a:rPr lang="en-US" sz="900" cap="small" baseline="0" dirty="0" smtClean="0">
                          <a:solidFill>
                            <a:schemeClr val="tx1"/>
                          </a:solidFill>
                        </a:rPr>
                        <a:t>Key Performance Indicator</a:t>
                      </a:r>
                      <a:endParaRPr lang="en-US" sz="900" cap="small" baseline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cap="small" baseline="0" dirty="0" smtClean="0">
                          <a:solidFill>
                            <a:schemeClr val="tx1"/>
                          </a:solidFill>
                        </a:rPr>
                        <a:t>Current Month Status</a:t>
                      </a:r>
                      <a:endParaRPr lang="en-US" sz="900" cap="small" baseline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cap="small" baseline="0" dirty="0" smtClean="0">
                          <a:solidFill>
                            <a:schemeClr val="tx1"/>
                          </a:solidFill>
                        </a:rPr>
                        <a:t>Goal</a:t>
                      </a:r>
                      <a:endParaRPr lang="en-US" sz="800" cap="small" baseline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cap="small" baseline="0" dirty="0" smtClean="0">
                          <a:solidFill>
                            <a:schemeClr val="tx1"/>
                          </a:solidFill>
                        </a:rPr>
                        <a:t>frequency</a:t>
                      </a:r>
                      <a:endParaRPr lang="en-US" sz="800" cap="small" baseline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50000"/>
                        <a:lumOff val="50000"/>
                      </a:schemeClr>
                    </a:solidFill>
                  </a:tcPr>
                </a:tc>
              </a:tr>
              <a:tr h="254176">
                <a:tc>
                  <a:txBody>
                    <a:bodyPr/>
                    <a:lstStyle/>
                    <a:p>
                      <a:pPr marL="0" indent="0" algn="l" fontAlgn="t">
                        <a:buFont typeface="Arial" pitchFamily="34" charset="0"/>
                        <a:buNone/>
                      </a:pPr>
                      <a:r>
                        <a:rPr lang="en-US" sz="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Work Orders Completed on Time 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1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en-US" sz="800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76%</a:t>
                      </a:r>
                      <a:endParaRPr lang="en-US" sz="8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90%</a:t>
                      </a:r>
                      <a:endParaRPr lang="en-US" sz="8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Monthly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36995">
                <a:tc>
                  <a:txBody>
                    <a:bodyPr/>
                    <a:lstStyle/>
                    <a:p>
                      <a:pPr marL="0" marR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en-US" sz="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Work Order Backlog – Trade Maintenance</a:t>
                      </a:r>
                    </a:p>
                    <a:p>
                      <a:pPr marL="0" indent="0" algn="l" fontAlgn="t">
                        <a:buFont typeface="Arial" pitchFamily="34" charset="0"/>
                        <a:buNone/>
                      </a:pPr>
                      <a:endParaRPr lang="en-US" sz="800" b="0" i="0" u="none" strike="noStrike" baseline="0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1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en-US" sz="800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632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To be</a:t>
                      </a:r>
                      <a:r>
                        <a:rPr lang="en-US" sz="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established for future reports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Monthly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pic>
        <p:nvPicPr>
          <p:cNvPr id="23" name="Picture 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39580" y="2676526"/>
            <a:ext cx="4028170" cy="1885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39072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1" name="Header"/>
          <p:cNvSpPr>
            <a:spLocks noChangeArrowheads="1"/>
          </p:cNvSpPr>
          <p:nvPr/>
        </p:nvSpPr>
        <p:spPr bwMode="auto">
          <a:xfrm>
            <a:off x="1" y="184269"/>
            <a:ext cx="184731" cy="6617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000" dirty="0" smtClean="0">
                <a:solidFill>
                  <a:prstClr val="black"/>
                </a:solidFill>
                <a:ea typeface="Calibri" pitchFamily="34" charset="0"/>
                <a:cs typeface="Arial" pitchFamily="34" charset="0"/>
              </a:rPr>
              <a:t/>
            </a:r>
            <a:br>
              <a:rPr lang="en-US" sz="1000" dirty="0" smtClean="0">
                <a:solidFill>
                  <a:prstClr val="black"/>
                </a:solidFill>
                <a:ea typeface="Calibri" pitchFamily="34" charset="0"/>
                <a:cs typeface="Arial" pitchFamily="34" charset="0"/>
              </a:rPr>
            </a:br>
            <a:endParaRPr lang="en-US" sz="900" dirty="0" smtClean="0">
              <a:solidFill>
                <a:prstClr val="black"/>
              </a:solidFill>
              <a:cs typeface="Arial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dirty="0" smtClean="0">
              <a:solidFill>
                <a:prstClr val="black"/>
              </a:solidFill>
              <a:cs typeface="Arial" pitchFamily="34" charset="0"/>
            </a:endParaRPr>
          </a:p>
        </p:txBody>
      </p:sp>
      <p:sp>
        <p:nvSpPr>
          <p:cNvPr id="9" name="Rectangle 2"/>
          <p:cNvSpPr txBox="1">
            <a:spLocks noChangeArrowheads="1"/>
          </p:cNvSpPr>
          <p:nvPr/>
        </p:nvSpPr>
        <p:spPr bwMode="auto">
          <a:xfrm>
            <a:off x="495013" y="376413"/>
            <a:ext cx="4712992" cy="4318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29" tIns="45714" rIns="91429" bIns="45714" numCol="1" anchor="ctr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000" b="1" dirty="0" smtClean="0">
                <a:solidFill>
                  <a:srgbClr val="5A6F54"/>
                </a:solidFill>
              </a:rPr>
              <a:t>Department:  Facilities, Planning &amp; Management</a:t>
            </a:r>
          </a:p>
          <a:p>
            <a:pPr lvl="0"/>
            <a:r>
              <a:rPr lang="en-US" sz="1600" b="1" dirty="0">
                <a:solidFill>
                  <a:srgbClr val="5A6F54"/>
                </a:solidFill>
              </a:rPr>
              <a:t>Unit: </a:t>
            </a:r>
            <a:r>
              <a:rPr lang="en-US" sz="1600" b="1" dirty="0" smtClean="0">
                <a:solidFill>
                  <a:srgbClr val="5A6F54"/>
                </a:solidFill>
              </a:rPr>
              <a:t>Grounds Maintenance / Cost Estimating</a:t>
            </a:r>
            <a:endParaRPr lang="en-US" sz="2000" b="1" dirty="0">
              <a:solidFill>
                <a:srgbClr val="5A6F54"/>
              </a:solidFill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000" b="1" dirty="0" smtClean="0">
              <a:solidFill>
                <a:srgbClr val="5A6F54"/>
              </a:solidFill>
            </a:endParaRPr>
          </a:p>
        </p:txBody>
      </p:sp>
      <p:sp>
        <p:nvSpPr>
          <p:cNvPr id="11" name="Slide Number Placeholder 7"/>
          <p:cNvSpPr txBox="1">
            <a:spLocks/>
          </p:cNvSpPr>
          <p:nvPr/>
        </p:nvSpPr>
        <p:spPr>
          <a:xfrm>
            <a:off x="8896350" y="6684167"/>
            <a:ext cx="247650" cy="109537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sz="12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sz="12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sz="12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sz="12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fld id="{1E9D88E3-AEEC-4456-BFCA-9366EFD4594A}" type="slidenum">
              <a:rPr lang="en-US" sz="900" smtClean="0">
                <a:solidFill>
                  <a:schemeClr val="bg1"/>
                </a:solidFill>
              </a:rPr>
              <a:pPr>
                <a:defRPr/>
              </a:pPr>
              <a:t>11</a:t>
            </a:fld>
            <a:endParaRPr lang="en-US" sz="900" dirty="0">
              <a:solidFill>
                <a:schemeClr val="bg1"/>
              </a:solidFill>
            </a:endParaRP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97747216"/>
              </p:ext>
            </p:extLst>
          </p:nvPr>
        </p:nvGraphicFramePr>
        <p:xfrm>
          <a:off x="1499079" y="5652962"/>
          <a:ext cx="2704860" cy="383505"/>
        </p:xfrm>
        <a:graphic>
          <a:graphicData uri="http://schemas.openxmlformats.org/drawingml/2006/table">
            <a:tbl>
              <a:tblPr/>
              <a:tblGrid>
                <a:gridCol w="512950"/>
                <a:gridCol w="2191910"/>
              </a:tblGrid>
              <a:tr h="11177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 cap="all" baseline="0" dirty="0" smtClean="0">
                          <a:latin typeface="Arial"/>
                        </a:rPr>
                        <a:t>Green</a:t>
                      </a:r>
                      <a:endParaRPr lang="en-US" sz="800" b="1" i="0" u="none" strike="noStrike" cap="all" baseline="0" dirty="0">
                        <a:latin typeface="Arial"/>
                      </a:endParaRPr>
                    </a:p>
                  </a:txBody>
                  <a:tcPr marL="5915" marR="5915" marT="591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 baseline="0" dirty="0" smtClean="0">
                          <a:latin typeface="Arial"/>
                        </a:rPr>
                        <a:t>Improving trends, on track for achievement of goals</a:t>
                      </a:r>
                      <a:endParaRPr lang="en-US" sz="700" b="0" i="0" u="none" strike="noStrike" dirty="0">
                        <a:latin typeface="Arial"/>
                      </a:endParaRPr>
                    </a:p>
                  </a:txBody>
                  <a:tcPr marL="70975" marR="5915" marT="591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11776"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1" i="0" u="none" strike="noStrike" cap="all" baseline="0" dirty="0" smtClean="0">
                          <a:latin typeface="Arial"/>
                        </a:rPr>
                        <a:t>Yellow</a:t>
                      </a:r>
                      <a:endParaRPr lang="en-US" sz="800" b="1" i="0" u="none" strike="noStrike" cap="all" baseline="0" dirty="0">
                        <a:latin typeface="Arial"/>
                      </a:endParaRPr>
                    </a:p>
                  </a:txBody>
                  <a:tcPr marL="5915" marR="5915" marT="591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rtl="0"/>
                      <a:r>
                        <a:rPr lang="en-US" sz="7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No change in results</a:t>
                      </a:r>
                    </a:p>
                  </a:txBody>
                  <a:tcPr marL="70975" marR="5915" marT="591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1177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 cap="all" baseline="0" dirty="0" smtClean="0">
                          <a:latin typeface="Arial"/>
                        </a:rPr>
                        <a:t>Red</a:t>
                      </a:r>
                      <a:endParaRPr lang="en-US" sz="800" b="1" i="0" u="none" strike="noStrike" cap="all" baseline="0" dirty="0">
                        <a:latin typeface="Arial"/>
                      </a:endParaRPr>
                    </a:p>
                  </a:txBody>
                  <a:tcPr marL="5915" marR="5915" marT="591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7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Declining trends</a:t>
                      </a:r>
                    </a:p>
                  </a:txBody>
                  <a:tcPr marL="70975" marR="5915" marT="591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sp>
        <p:nvSpPr>
          <p:cNvPr id="12" name="Rectangle 4"/>
          <p:cNvSpPr>
            <a:spLocks noChangeArrowheads="1"/>
          </p:cNvSpPr>
          <p:nvPr/>
        </p:nvSpPr>
        <p:spPr bwMode="auto">
          <a:xfrm>
            <a:off x="495013" y="808281"/>
            <a:ext cx="8234363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400" b="1" i="1" dirty="0" smtClean="0">
                <a:solidFill>
                  <a:prstClr val="black"/>
                </a:solidFill>
                <a:cs typeface="Arial" charset="0"/>
              </a:rPr>
              <a:t>As of December 31, 2011</a:t>
            </a:r>
            <a:endParaRPr lang="en-US" sz="1400" b="1" dirty="0" smtClean="0">
              <a:solidFill>
                <a:prstClr val="black"/>
              </a:solidFill>
              <a:cs typeface="Arial" charset="0"/>
            </a:endParaRPr>
          </a:p>
        </p:txBody>
      </p:sp>
      <p:cxnSp>
        <p:nvCxnSpPr>
          <p:cNvPr id="3" name="Straight Connector 2"/>
          <p:cNvCxnSpPr/>
          <p:nvPr/>
        </p:nvCxnSpPr>
        <p:spPr bwMode="auto">
          <a:xfrm>
            <a:off x="495013" y="1154537"/>
            <a:ext cx="4117182" cy="0"/>
          </a:xfrm>
          <a:prstGeom prst="line">
            <a:avLst/>
          </a:prstGeom>
          <a:noFill/>
          <a:ln w="31750" cap="flat" cmpd="sng" algn="ctr">
            <a:solidFill>
              <a:schemeClr val="accent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grpSp>
        <p:nvGrpSpPr>
          <p:cNvPr id="19" name="Group 18"/>
          <p:cNvGrpSpPr/>
          <p:nvPr/>
        </p:nvGrpSpPr>
        <p:grpSpPr>
          <a:xfrm>
            <a:off x="6975701" y="66835"/>
            <a:ext cx="382671" cy="690205"/>
            <a:chOff x="604297" y="1561930"/>
            <a:chExt cx="1001865" cy="2019631"/>
          </a:xfrm>
        </p:grpSpPr>
        <p:sp>
          <p:nvSpPr>
            <p:cNvPr id="4" name="Rectangle 3"/>
            <p:cNvSpPr/>
            <p:nvPr/>
          </p:nvSpPr>
          <p:spPr bwMode="auto">
            <a:xfrm>
              <a:off x="604297" y="1561930"/>
              <a:ext cx="1001865" cy="2019631"/>
            </a:xfrm>
            <a:prstGeom prst="rect">
              <a:avLst/>
            </a:prstGeom>
            <a:solidFill>
              <a:schemeClr val="accent3"/>
            </a:solidFill>
            <a:ln w="19050" cap="flat" cmpd="sng" algn="ctr">
              <a:solidFill>
                <a:srgbClr val="00243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en-US" b="1" strike="noStrike" cap="none" normalizeH="0" dirty="0" smtClean="0">
                <a:ln>
                  <a:noFill/>
                </a:ln>
                <a:solidFill>
                  <a:srgbClr val="000000"/>
                </a:solidFill>
                <a:latin typeface="Verdana"/>
              </a:endParaRPr>
            </a:p>
          </p:txBody>
        </p:sp>
        <p:sp>
          <p:nvSpPr>
            <p:cNvPr id="5" name="Oval 4"/>
            <p:cNvSpPr/>
            <p:nvPr/>
          </p:nvSpPr>
          <p:spPr bwMode="auto">
            <a:xfrm>
              <a:off x="922348" y="1741063"/>
              <a:ext cx="333955" cy="436865"/>
            </a:xfrm>
            <a:prstGeom prst="ellipse">
              <a:avLst/>
            </a:prstGeom>
            <a:solidFill>
              <a:srgbClr val="FF0000"/>
            </a:solidFill>
            <a:ln w="19050" cap="flat" cmpd="sng" algn="ctr">
              <a:solidFill>
                <a:srgbClr val="00243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en-US" b="1" strike="noStrike" cap="none" normalizeH="0" dirty="0" smtClean="0">
                <a:ln>
                  <a:noFill/>
                </a:ln>
                <a:solidFill>
                  <a:srgbClr val="000000"/>
                </a:solidFill>
                <a:latin typeface="Verdana"/>
              </a:endParaRPr>
            </a:p>
          </p:txBody>
        </p:sp>
        <p:sp>
          <p:nvSpPr>
            <p:cNvPr id="17" name="Oval 16"/>
            <p:cNvSpPr/>
            <p:nvPr/>
          </p:nvSpPr>
          <p:spPr bwMode="auto">
            <a:xfrm>
              <a:off x="938251" y="2363003"/>
              <a:ext cx="333955" cy="436865"/>
            </a:xfrm>
            <a:prstGeom prst="ellipse">
              <a:avLst/>
            </a:prstGeom>
            <a:solidFill>
              <a:srgbClr val="FFFF00"/>
            </a:solidFill>
            <a:ln w="19050" cap="flat" cmpd="sng" algn="ctr">
              <a:solidFill>
                <a:srgbClr val="00243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en-US" b="1" strike="noStrike" cap="none" normalizeH="0" dirty="0" smtClean="0">
                <a:ln>
                  <a:noFill/>
                </a:ln>
                <a:solidFill>
                  <a:srgbClr val="000000"/>
                </a:solidFill>
                <a:latin typeface="Verdana"/>
              </a:endParaRPr>
            </a:p>
          </p:txBody>
        </p:sp>
        <p:sp>
          <p:nvSpPr>
            <p:cNvPr id="18" name="Oval 17"/>
            <p:cNvSpPr/>
            <p:nvPr/>
          </p:nvSpPr>
          <p:spPr bwMode="auto">
            <a:xfrm>
              <a:off x="938251" y="2971963"/>
              <a:ext cx="333955" cy="436865"/>
            </a:xfrm>
            <a:prstGeom prst="ellipse">
              <a:avLst/>
            </a:prstGeom>
            <a:solidFill>
              <a:srgbClr val="005828"/>
            </a:solidFill>
            <a:ln w="19050" cap="flat" cmpd="sng" algn="ctr">
              <a:solidFill>
                <a:srgbClr val="00243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en-US" b="1" strike="noStrike" cap="none" normalizeH="0" dirty="0" smtClean="0">
                <a:ln>
                  <a:noFill/>
                </a:ln>
                <a:solidFill>
                  <a:srgbClr val="000000"/>
                </a:solidFill>
                <a:latin typeface="Verdana"/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7458182" y="66835"/>
            <a:ext cx="1614201" cy="1049223"/>
            <a:chOff x="7430517" y="66836"/>
            <a:chExt cx="1614201" cy="1049223"/>
          </a:xfrm>
        </p:grpSpPr>
        <p:sp>
          <p:nvSpPr>
            <p:cNvPr id="6" name="Rectangle 5"/>
            <p:cNvSpPr/>
            <p:nvPr/>
          </p:nvSpPr>
          <p:spPr bwMode="auto">
            <a:xfrm>
              <a:off x="7430517" y="66836"/>
              <a:ext cx="1614201" cy="1049223"/>
            </a:xfrm>
            <a:prstGeom prst="rect">
              <a:avLst/>
            </a:prstGeom>
            <a:solidFill>
              <a:schemeClr val="bg1"/>
            </a:solidFill>
            <a:ln w="19050" cap="flat" cmpd="sng" algn="ctr">
              <a:solidFill>
                <a:srgbClr val="00243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sz="900" b="1" strike="noStrike" cap="none" normalizeH="0" dirty="0" smtClean="0">
                  <a:ln>
                    <a:noFill/>
                  </a:ln>
                  <a:solidFill>
                    <a:srgbClr val="000000"/>
                  </a:solidFill>
                  <a:latin typeface="Verdana"/>
                </a:rPr>
                <a:t>Overall Departmental Outlook for the Period</a:t>
              </a: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7839882" y="332250"/>
              <a:ext cx="1102585" cy="365760"/>
            </a:xfrm>
            <a:prstGeom prst="rect">
              <a:avLst/>
            </a:prstGeom>
            <a:solidFill>
              <a:schemeClr val="bg1"/>
            </a:solidFill>
            <a:ln w="19050">
              <a:noFill/>
            </a:ln>
          </p:spPr>
          <p:txBody>
            <a:bodyPr wrap="square" rtlCol="0">
              <a:noAutofit/>
            </a:bodyPr>
            <a:lstStyle/>
            <a:p>
              <a:r>
                <a:rPr lang="en-US" sz="800" dirty="0" smtClean="0"/>
                <a:t>December 2011 is the “base-line” period where initial data is first provided and reported.</a:t>
              </a:r>
              <a:endParaRPr lang="en-US" sz="800" dirty="0"/>
            </a:p>
          </p:txBody>
        </p:sp>
        <p:sp>
          <p:nvSpPr>
            <p:cNvPr id="24" name="Oval 23"/>
            <p:cNvSpPr/>
            <p:nvPr/>
          </p:nvSpPr>
          <p:spPr bwMode="auto">
            <a:xfrm>
              <a:off x="7496726" y="557828"/>
              <a:ext cx="273004" cy="307388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19050" cap="flat" cmpd="sng" algn="ctr">
              <a:solidFill>
                <a:srgbClr val="00243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en-US" b="1" strike="noStrike" cap="none" normalizeH="0" dirty="0" smtClean="0">
                <a:ln>
                  <a:noFill/>
                </a:ln>
                <a:solidFill>
                  <a:srgbClr val="000000"/>
                </a:solidFill>
                <a:latin typeface="Verdana"/>
              </a:endParaRPr>
            </a:p>
          </p:txBody>
        </p:sp>
      </p:grp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1807" y="4486274"/>
            <a:ext cx="4129217" cy="2087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26" name="Bottom Chart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55414515"/>
              </p:ext>
            </p:extLst>
          </p:nvPr>
        </p:nvGraphicFramePr>
        <p:xfrm>
          <a:off x="314362" y="1297812"/>
          <a:ext cx="4041485" cy="105327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18971"/>
                <a:gridCol w="655603"/>
                <a:gridCol w="739222"/>
                <a:gridCol w="727689"/>
              </a:tblGrid>
              <a:tr h="447292">
                <a:tc>
                  <a:txBody>
                    <a:bodyPr/>
                    <a:lstStyle/>
                    <a:p>
                      <a:pPr algn="ctr"/>
                      <a:r>
                        <a:rPr lang="en-US" sz="900" cap="small" baseline="0" dirty="0" smtClean="0">
                          <a:solidFill>
                            <a:schemeClr val="tx1"/>
                          </a:solidFill>
                        </a:rPr>
                        <a:t>Grounds maintenance</a:t>
                      </a:r>
                    </a:p>
                    <a:p>
                      <a:pPr algn="ctr"/>
                      <a:r>
                        <a:rPr lang="en-US" sz="900" cap="small" baseline="0" dirty="0" smtClean="0">
                          <a:solidFill>
                            <a:schemeClr val="tx1"/>
                          </a:solidFill>
                        </a:rPr>
                        <a:t>Key Performance Indicator</a:t>
                      </a:r>
                      <a:endParaRPr lang="en-US" sz="900" cap="small" baseline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cap="small" baseline="0" dirty="0" smtClean="0">
                          <a:solidFill>
                            <a:schemeClr val="tx1"/>
                          </a:solidFill>
                        </a:rPr>
                        <a:t>Current Month Status</a:t>
                      </a:r>
                      <a:endParaRPr lang="en-US" sz="900" cap="small" baseline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cap="small" baseline="0" dirty="0" smtClean="0">
                          <a:solidFill>
                            <a:schemeClr val="tx1"/>
                          </a:solidFill>
                        </a:rPr>
                        <a:t>Goal</a:t>
                      </a:r>
                      <a:endParaRPr lang="en-US" sz="900" cap="small" baseline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cap="small" baseline="0" dirty="0" smtClean="0">
                          <a:solidFill>
                            <a:schemeClr val="tx1"/>
                          </a:solidFill>
                        </a:rPr>
                        <a:t>frequency</a:t>
                      </a:r>
                      <a:endParaRPr lang="en-US" sz="800" cap="small" baseline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50000"/>
                        <a:lumOff val="50000"/>
                      </a:schemeClr>
                    </a:solidFill>
                  </a:tcPr>
                </a:tc>
              </a:tr>
              <a:tr h="209822">
                <a:tc>
                  <a:txBody>
                    <a:bodyPr/>
                    <a:lstStyle/>
                    <a:p>
                      <a:pPr marL="0" indent="0" algn="l" fontAlgn="t">
                        <a:buFont typeface="Arial" pitchFamily="34" charset="0"/>
                        <a:buNone/>
                      </a:pPr>
                      <a:r>
                        <a:rPr lang="en-US" sz="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Work Orders Completed on Time 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1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en-US" sz="800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60%</a:t>
                      </a:r>
                      <a:endParaRPr lang="en-US" sz="8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1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en-US" sz="800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90%</a:t>
                      </a:r>
                      <a:endParaRPr lang="en-US" sz="8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Monthly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36995">
                <a:tc>
                  <a:txBody>
                    <a:bodyPr/>
                    <a:lstStyle/>
                    <a:p>
                      <a:pPr marL="0" marR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en-US" sz="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Work Order Backlog – Grounds Maintenance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1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en-US" sz="800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1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en-US" sz="800" b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To be determined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Monthly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9186" y="2505076"/>
            <a:ext cx="4111839" cy="190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21" name="Bottom Chart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01639551"/>
              </p:ext>
            </p:extLst>
          </p:nvPr>
        </p:nvGraphicFramePr>
        <p:xfrm>
          <a:off x="4735680" y="1306831"/>
          <a:ext cx="3935375" cy="112204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99268"/>
                <a:gridCol w="754982"/>
                <a:gridCol w="620425"/>
                <a:gridCol w="760700"/>
              </a:tblGrid>
              <a:tr h="447292">
                <a:tc>
                  <a:txBody>
                    <a:bodyPr/>
                    <a:lstStyle/>
                    <a:p>
                      <a:pPr algn="ctr"/>
                      <a:r>
                        <a:rPr lang="en-US" sz="900" cap="small" baseline="0" dirty="0" smtClean="0">
                          <a:solidFill>
                            <a:schemeClr val="tx1"/>
                          </a:solidFill>
                        </a:rPr>
                        <a:t>Cost estimating</a:t>
                      </a:r>
                    </a:p>
                    <a:p>
                      <a:pPr algn="ctr"/>
                      <a:r>
                        <a:rPr lang="en-US" sz="900" cap="small" baseline="0" dirty="0" smtClean="0">
                          <a:solidFill>
                            <a:schemeClr val="tx1"/>
                          </a:solidFill>
                        </a:rPr>
                        <a:t>Key Performance Indicator</a:t>
                      </a:r>
                      <a:endParaRPr lang="en-US" sz="900" cap="small" baseline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cap="small" baseline="0" dirty="0" smtClean="0">
                          <a:solidFill>
                            <a:schemeClr val="tx1"/>
                          </a:solidFill>
                        </a:rPr>
                        <a:t>Current Month Status</a:t>
                      </a:r>
                      <a:endParaRPr lang="en-US" sz="900" cap="small" baseline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cap="small" baseline="0" dirty="0" smtClean="0">
                          <a:solidFill>
                            <a:schemeClr val="tx1"/>
                          </a:solidFill>
                        </a:rPr>
                        <a:t>Goal</a:t>
                      </a:r>
                      <a:endParaRPr lang="en-US" sz="800" cap="small" baseline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cap="small" baseline="0" dirty="0" smtClean="0">
                          <a:solidFill>
                            <a:schemeClr val="tx1"/>
                          </a:solidFill>
                        </a:rPr>
                        <a:t>frequency</a:t>
                      </a:r>
                      <a:endParaRPr lang="en-US" sz="800" cap="small" baseline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50000"/>
                        <a:lumOff val="50000"/>
                      </a:schemeClr>
                    </a:solidFill>
                  </a:tcPr>
                </a:tc>
              </a:tr>
              <a:tr h="295547">
                <a:tc>
                  <a:txBody>
                    <a:bodyPr/>
                    <a:lstStyle/>
                    <a:p>
                      <a:pPr marL="0" indent="0" algn="l" fontAlgn="t">
                        <a:buFont typeface="Arial" pitchFamily="34" charset="0"/>
                        <a:buNone/>
                      </a:pPr>
                      <a:r>
                        <a:rPr lang="en-US" sz="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Cost Estimate to Customer – Average Number of Days to Complete*</a:t>
                      </a:r>
                    </a:p>
                    <a:p>
                      <a:pPr marL="0" indent="0" algn="l" fontAlgn="t">
                        <a:buFont typeface="Arial" pitchFamily="34" charset="0"/>
                        <a:buNone/>
                      </a:pPr>
                      <a:endParaRPr lang="en-US" sz="800" b="0" i="0" u="none" strike="noStrike" baseline="0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  <a:p>
                      <a:pPr marL="0" indent="0" algn="l" fontAlgn="t">
                        <a:buFont typeface="Arial" pitchFamily="34" charset="0"/>
                        <a:buNone/>
                      </a:pPr>
                      <a:r>
                        <a:rPr lang="en-US" sz="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*No architectural or planner involvement required.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1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en-US" sz="800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40% 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Within</a:t>
                      </a:r>
                      <a:r>
                        <a:rPr lang="en-US" sz="8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10 days</a:t>
                      </a:r>
                      <a:endParaRPr lang="en-US" sz="8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Monthly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pic>
        <p:nvPicPr>
          <p:cNvPr id="22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9947" y="2870353"/>
            <a:ext cx="4033551" cy="26597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14880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1" name="Header"/>
          <p:cNvSpPr>
            <a:spLocks noChangeArrowheads="1"/>
          </p:cNvSpPr>
          <p:nvPr/>
        </p:nvSpPr>
        <p:spPr bwMode="auto">
          <a:xfrm>
            <a:off x="1" y="-102260"/>
            <a:ext cx="184731" cy="6617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000" dirty="0" smtClean="0">
                <a:solidFill>
                  <a:prstClr val="black"/>
                </a:solidFill>
                <a:ea typeface="Calibri" pitchFamily="34" charset="0"/>
                <a:cs typeface="Arial" pitchFamily="34" charset="0"/>
              </a:rPr>
              <a:t/>
            </a:r>
            <a:br>
              <a:rPr lang="en-US" sz="1000" dirty="0" smtClean="0">
                <a:solidFill>
                  <a:prstClr val="black"/>
                </a:solidFill>
                <a:ea typeface="Calibri" pitchFamily="34" charset="0"/>
                <a:cs typeface="Arial" pitchFamily="34" charset="0"/>
              </a:rPr>
            </a:br>
            <a:endParaRPr lang="en-US" sz="900" dirty="0" smtClean="0">
              <a:solidFill>
                <a:prstClr val="black"/>
              </a:solidFill>
              <a:cs typeface="Arial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dirty="0" smtClean="0">
              <a:solidFill>
                <a:prstClr val="black"/>
              </a:solidFill>
              <a:cs typeface="Arial" pitchFamily="34" charset="0"/>
            </a:endParaRPr>
          </a:p>
        </p:txBody>
      </p:sp>
      <p:sp>
        <p:nvSpPr>
          <p:cNvPr id="11" name="Slide Number Placeholder 7"/>
          <p:cNvSpPr txBox="1">
            <a:spLocks/>
          </p:cNvSpPr>
          <p:nvPr/>
        </p:nvSpPr>
        <p:spPr>
          <a:xfrm>
            <a:off x="8729376" y="6684167"/>
            <a:ext cx="414624" cy="173833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sz="12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sz="12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sz="12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sz="12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fld id="{1E9D88E3-AEEC-4456-BFCA-9366EFD4594A}" type="slidenum">
              <a:rPr lang="en-US" sz="900" smtClean="0">
                <a:solidFill>
                  <a:schemeClr val="bg1"/>
                </a:solidFill>
              </a:rPr>
              <a:pPr>
                <a:defRPr/>
              </a:pPr>
              <a:t>12</a:t>
            </a:fld>
            <a:endParaRPr lang="en-US" sz="900" dirty="0">
              <a:solidFill>
                <a:schemeClr val="bg1"/>
              </a:solidFill>
            </a:endParaRP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70243770"/>
              </p:ext>
            </p:extLst>
          </p:nvPr>
        </p:nvGraphicFramePr>
        <p:xfrm>
          <a:off x="92366" y="6300662"/>
          <a:ext cx="2704860" cy="383505"/>
        </p:xfrm>
        <a:graphic>
          <a:graphicData uri="http://schemas.openxmlformats.org/drawingml/2006/table">
            <a:tbl>
              <a:tblPr/>
              <a:tblGrid>
                <a:gridCol w="512950"/>
                <a:gridCol w="2191910"/>
              </a:tblGrid>
              <a:tr h="11177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 cap="all" baseline="0" dirty="0" smtClean="0">
                          <a:latin typeface="Arial"/>
                        </a:rPr>
                        <a:t>Green</a:t>
                      </a:r>
                      <a:endParaRPr lang="en-US" sz="800" b="1" i="0" u="none" strike="noStrike" cap="all" baseline="0" dirty="0">
                        <a:latin typeface="Arial"/>
                      </a:endParaRPr>
                    </a:p>
                  </a:txBody>
                  <a:tcPr marL="5915" marR="5915" marT="591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 baseline="0" dirty="0" smtClean="0">
                          <a:latin typeface="Arial"/>
                        </a:rPr>
                        <a:t>Improving trends, on track for achievement of goals</a:t>
                      </a:r>
                      <a:endParaRPr lang="en-US" sz="700" b="0" i="0" u="none" strike="noStrike" dirty="0">
                        <a:latin typeface="Arial"/>
                      </a:endParaRPr>
                    </a:p>
                  </a:txBody>
                  <a:tcPr marL="70975" marR="5915" marT="591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11776"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1" i="0" u="none" strike="noStrike" cap="all" baseline="0" dirty="0" smtClean="0">
                          <a:latin typeface="Arial"/>
                        </a:rPr>
                        <a:t>Yellow</a:t>
                      </a:r>
                      <a:endParaRPr lang="en-US" sz="800" b="1" i="0" u="none" strike="noStrike" cap="all" baseline="0" dirty="0">
                        <a:latin typeface="Arial"/>
                      </a:endParaRPr>
                    </a:p>
                  </a:txBody>
                  <a:tcPr marL="5915" marR="5915" marT="591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rtl="0"/>
                      <a:r>
                        <a:rPr lang="en-US" sz="7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No change in results</a:t>
                      </a:r>
                    </a:p>
                  </a:txBody>
                  <a:tcPr marL="70975" marR="5915" marT="591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1177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 cap="all" baseline="0" dirty="0" smtClean="0">
                          <a:latin typeface="Arial"/>
                        </a:rPr>
                        <a:t>Red</a:t>
                      </a:r>
                      <a:endParaRPr lang="en-US" sz="800" b="1" i="0" u="none" strike="noStrike" cap="all" baseline="0" dirty="0">
                        <a:latin typeface="Arial"/>
                      </a:endParaRPr>
                    </a:p>
                  </a:txBody>
                  <a:tcPr marL="5915" marR="5915" marT="591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7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Declining trends</a:t>
                      </a:r>
                    </a:p>
                  </a:txBody>
                  <a:tcPr marL="70975" marR="5915" marT="591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sp>
        <p:nvSpPr>
          <p:cNvPr id="12" name="Rectangle 4"/>
          <p:cNvSpPr>
            <a:spLocks noChangeArrowheads="1"/>
          </p:cNvSpPr>
          <p:nvPr/>
        </p:nvSpPr>
        <p:spPr bwMode="auto">
          <a:xfrm>
            <a:off x="495013" y="808281"/>
            <a:ext cx="8234363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400" b="1" i="1" dirty="0" smtClean="0">
                <a:solidFill>
                  <a:prstClr val="black"/>
                </a:solidFill>
                <a:cs typeface="Arial" charset="0"/>
              </a:rPr>
              <a:t>As of December 31, 2011</a:t>
            </a:r>
            <a:endParaRPr lang="en-US" sz="1400" b="1" dirty="0" smtClean="0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13" name="Slide Number Placeholder 6"/>
          <p:cNvSpPr>
            <a:spLocks noGrp="1"/>
          </p:cNvSpPr>
          <p:nvPr>
            <p:ph type="sldNum" sz="quarter" idx="10"/>
          </p:nvPr>
        </p:nvSpPr>
        <p:spPr>
          <a:xfrm>
            <a:off x="25402" y="6362700"/>
            <a:ext cx="355598" cy="261384"/>
          </a:xfrm>
        </p:spPr>
        <p:txBody>
          <a:bodyPr/>
          <a:lstStyle/>
          <a:p>
            <a:pPr>
              <a:defRPr/>
            </a:pPr>
            <a:fld id="{22AE2069-F500-4A3A-BCCE-FC35EA1CCF60}" type="slidenum">
              <a:rPr lang="en-US" sz="800" b="0" smtClean="0">
                <a:solidFill>
                  <a:srgbClr val="5A6F54"/>
                </a:solidFill>
              </a:rPr>
              <a:pPr>
                <a:defRPr/>
              </a:pPr>
              <a:t>12</a:t>
            </a:fld>
            <a:endParaRPr lang="en-US" sz="800" b="0" dirty="0">
              <a:solidFill>
                <a:srgbClr val="5A6F54"/>
              </a:solidFill>
            </a:endParaRPr>
          </a:p>
        </p:txBody>
      </p:sp>
      <p:cxnSp>
        <p:nvCxnSpPr>
          <p:cNvPr id="3" name="Straight Connector 2"/>
          <p:cNvCxnSpPr>
            <a:endCxn id="12" idx="2"/>
          </p:cNvCxnSpPr>
          <p:nvPr/>
        </p:nvCxnSpPr>
        <p:spPr bwMode="auto">
          <a:xfrm>
            <a:off x="495013" y="1116058"/>
            <a:ext cx="4117182" cy="0"/>
          </a:xfrm>
          <a:prstGeom prst="line">
            <a:avLst/>
          </a:prstGeom>
          <a:noFill/>
          <a:ln w="31750" cap="flat" cmpd="sng" algn="ctr">
            <a:solidFill>
              <a:schemeClr val="accent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grpSp>
        <p:nvGrpSpPr>
          <p:cNvPr id="19" name="Group 18"/>
          <p:cNvGrpSpPr/>
          <p:nvPr/>
        </p:nvGrpSpPr>
        <p:grpSpPr>
          <a:xfrm>
            <a:off x="6975701" y="66835"/>
            <a:ext cx="382671" cy="690205"/>
            <a:chOff x="604297" y="1561930"/>
            <a:chExt cx="1001865" cy="2019631"/>
          </a:xfrm>
        </p:grpSpPr>
        <p:sp>
          <p:nvSpPr>
            <p:cNvPr id="4" name="Rectangle 3"/>
            <p:cNvSpPr/>
            <p:nvPr/>
          </p:nvSpPr>
          <p:spPr bwMode="auto">
            <a:xfrm>
              <a:off x="604297" y="1561930"/>
              <a:ext cx="1001865" cy="2019631"/>
            </a:xfrm>
            <a:prstGeom prst="rect">
              <a:avLst/>
            </a:prstGeom>
            <a:solidFill>
              <a:schemeClr val="accent3"/>
            </a:solidFill>
            <a:ln w="19050" cap="flat" cmpd="sng" algn="ctr">
              <a:solidFill>
                <a:srgbClr val="00243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en-US" b="1" strike="noStrike" cap="none" normalizeH="0" dirty="0" smtClean="0">
                <a:ln>
                  <a:noFill/>
                </a:ln>
                <a:solidFill>
                  <a:srgbClr val="000000"/>
                </a:solidFill>
                <a:latin typeface="Verdana"/>
              </a:endParaRPr>
            </a:p>
          </p:txBody>
        </p:sp>
        <p:sp>
          <p:nvSpPr>
            <p:cNvPr id="5" name="Oval 4"/>
            <p:cNvSpPr/>
            <p:nvPr/>
          </p:nvSpPr>
          <p:spPr bwMode="auto">
            <a:xfrm>
              <a:off x="922348" y="1741063"/>
              <a:ext cx="333955" cy="436865"/>
            </a:xfrm>
            <a:prstGeom prst="ellipse">
              <a:avLst/>
            </a:prstGeom>
            <a:solidFill>
              <a:srgbClr val="FF0000"/>
            </a:solidFill>
            <a:ln w="19050" cap="flat" cmpd="sng" algn="ctr">
              <a:solidFill>
                <a:srgbClr val="00243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en-US" b="1" strike="noStrike" cap="none" normalizeH="0" dirty="0" smtClean="0">
                <a:ln>
                  <a:noFill/>
                </a:ln>
                <a:solidFill>
                  <a:srgbClr val="000000"/>
                </a:solidFill>
                <a:latin typeface="Verdana"/>
              </a:endParaRPr>
            </a:p>
          </p:txBody>
        </p:sp>
        <p:sp>
          <p:nvSpPr>
            <p:cNvPr id="17" name="Oval 16"/>
            <p:cNvSpPr/>
            <p:nvPr/>
          </p:nvSpPr>
          <p:spPr bwMode="auto">
            <a:xfrm>
              <a:off x="938251" y="2363003"/>
              <a:ext cx="333955" cy="436865"/>
            </a:xfrm>
            <a:prstGeom prst="ellipse">
              <a:avLst/>
            </a:prstGeom>
            <a:solidFill>
              <a:srgbClr val="FFFF00"/>
            </a:solidFill>
            <a:ln w="19050" cap="flat" cmpd="sng" algn="ctr">
              <a:solidFill>
                <a:srgbClr val="00243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en-US" b="1" strike="noStrike" cap="none" normalizeH="0" dirty="0" smtClean="0">
                <a:ln>
                  <a:noFill/>
                </a:ln>
                <a:solidFill>
                  <a:srgbClr val="000000"/>
                </a:solidFill>
                <a:latin typeface="Verdana"/>
              </a:endParaRPr>
            </a:p>
          </p:txBody>
        </p:sp>
        <p:sp>
          <p:nvSpPr>
            <p:cNvPr id="18" name="Oval 17"/>
            <p:cNvSpPr/>
            <p:nvPr/>
          </p:nvSpPr>
          <p:spPr bwMode="auto">
            <a:xfrm>
              <a:off x="938251" y="2971963"/>
              <a:ext cx="333955" cy="436865"/>
            </a:xfrm>
            <a:prstGeom prst="ellipse">
              <a:avLst/>
            </a:prstGeom>
            <a:solidFill>
              <a:srgbClr val="005828"/>
            </a:solidFill>
            <a:ln w="19050" cap="flat" cmpd="sng" algn="ctr">
              <a:solidFill>
                <a:srgbClr val="00243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en-US" b="1" strike="noStrike" cap="none" normalizeH="0" dirty="0" smtClean="0">
                <a:ln>
                  <a:noFill/>
                </a:ln>
                <a:solidFill>
                  <a:srgbClr val="000000"/>
                </a:solidFill>
                <a:latin typeface="Verdana"/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7458182" y="66835"/>
            <a:ext cx="1614201" cy="1049223"/>
            <a:chOff x="7430517" y="66836"/>
            <a:chExt cx="1614201" cy="1049223"/>
          </a:xfrm>
        </p:grpSpPr>
        <p:sp>
          <p:nvSpPr>
            <p:cNvPr id="6" name="Rectangle 5"/>
            <p:cNvSpPr/>
            <p:nvPr/>
          </p:nvSpPr>
          <p:spPr bwMode="auto">
            <a:xfrm>
              <a:off x="7430517" y="66836"/>
              <a:ext cx="1614201" cy="1049223"/>
            </a:xfrm>
            <a:prstGeom prst="rect">
              <a:avLst/>
            </a:prstGeom>
            <a:solidFill>
              <a:schemeClr val="bg1"/>
            </a:solidFill>
            <a:ln w="19050" cap="flat" cmpd="sng" algn="ctr">
              <a:solidFill>
                <a:srgbClr val="00243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sz="900" b="1" strike="noStrike" cap="none" normalizeH="0" dirty="0" smtClean="0">
                  <a:ln>
                    <a:noFill/>
                  </a:ln>
                  <a:solidFill>
                    <a:srgbClr val="000000"/>
                  </a:solidFill>
                  <a:latin typeface="Verdana"/>
                </a:rPr>
                <a:t>Overall Departmental Outlook for the Period</a:t>
              </a: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7839882" y="332250"/>
              <a:ext cx="1102585" cy="365760"/>
            </a:xfrm>
            <a:prstGeom prst="rect">
              <a:avLst/>
            </a:prstGeom>
            <a:solidFill>
              <a:schemeClr val="bg1"/>
            </a:solidFill>
            <a:ln w="19050">
              <a:noFill/>
            </a:ln>
          </p:spPr>
          <p:txBody>
            <a:bodyPr wrap="square" rtlCol="0">
              <a:noAutofit/>
            </a:bodyPr>
            <a:lstStyle/>
            <a:p>
              <a:r>
                <a:rPr lang="en-US" sz="800" dirty="0" smtClean="0"/>
                <a:t>December 2011 is the “base-line” period where initial data is first provided and reported.</a:t>
              </a:r>
              <a:endParaRPr lang="en-US" sz="800" dirty="0"/>
            </a:p>
          </p:txBody>
        </p:sp>
        <p:sp>
          <p:nvSpPr>
            <p:cNvPr id="24" name="Oval 23"/>
            <p:cNvSpPr/>
            <p:nvPr/>
          </p:nvSpPr>
          <p:spPr bwMode="auto">
            <a:xfrm>
              <a:off x="7496726" y="557828"/>
              <a:ext cx="273004" cy="307388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19050" cap="flat" cmpd="sng" algn="ctr">
              <a:solidFill>
                <a:srgbClr val="00243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en-US" b="1" strike="noStrike" cap="none" normalizeH="0" dirty="0" smtClean="0">
                <a:ln>
                  <a:noFill/>
                </a:ln>
                <a:solidFill>
                  <a:srgbClr val="000000"/>
                </a:solidFill>
                <a:latin typeface="Verdana"/>
              </a:endParaRPr>
            </a:p>
          </p:txBody>
        </p:sp>
      </p:grpSp>
      <p:graphicFrame>
        <p:nvGraphicFramePr>
          <p:cNvPr id="26" name="Bottom Chart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07857801"/>
              </p:ext>
            </p:extLst>
          </p:nvPr>
        </p:nvGraphicFramePr>
        <p:xfrm>
          <a:off x="458933" y="1363344"/>
          <a:ext cx="4041484" cy="162877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91576"/>
                <a:gridCol w="657612"/>
                <a:gridCol w="711915"/>
                <a:gridCol w="880381"/>
              </a:tblGrid>
              <a:tr h="447292">
                <a:tc>
                  <a:txBody>
                    <a:bodyPr/>
                    <a:lstStyle/>
                    <a:p>
                      <a:pPr algn="ctr"/>
                      <a:r>
                        <a:rPr lang="en-US" sz="900" cap="small" baseline="0" dirty="0" smtClean="0">
                          <a:solidFill>
                            <a:schemeClr val="tx1"/>
                          </a:solidFill>
                        </a:rPr>
                        <a:t>Key Performance Indicator</a:t>
                      </a:r>
                      <a:endParaRPr lang="en-US" sz="900" cap="small" baseline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cap="small" baseline="0" dirty="0" smtClean="0">
                          <a:solidFill>
                            <a:schemeClr val="tx1"/>
                          </a:solidFill>
                        </a:rPr>
                        <a:t>Current Month Status</a:t>
                      </a:r>
                      <a:endParaRPr lang="en-US" sz="900" cap="small" baseline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cap="small" baseline="0" dirty="0" smtClean="0">
                          <a:solidFill>
                            <a:schemeClr val="tx1"/>
                          </a:solidFill>
                        </a:rPr>
                        <a:t>Goal</a:t>
                      </a:r>
                      <a:endParaRPr lang="en-US" sz="800" cap="small" baseline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cap="small" baseline="0" dirty="0" smtClean="0">
                          <a:solidFill>
                            <a:schemeClr val="tx1"/>
                          </a:solidFill>
                        </a:rPr>
                        <a:t>frequency</a:t>
                      </a:r>
                      <a:endParaRPr lang="en-US" sz="800" cap="small" baseline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50000"/>
                        <a:lumOff val="50000"/>
                      </a:schemeClr>
                    </a:solidFill>
                  </a:tcPr>
                </a:tc>
              </a:tr>
              <a:tr h="188677">
                <a:tc>
                  <a:txBody>
                    <a:bodyPr/>
                    <a:lstStyle/>
                    <a:p>
                      <a:pPr marL="0" indent="0" algn="l" fontAlgn="t">
                        <a:buFont typeface="Arial" pitchFamily="34" charset="0"/>
                        <a:buNone/>
                      </a:pPr>
                      <a:r>
                        <a:rPr lang="en-US" sz="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Average  Daily Shuttle Bus Ridership – Dec. 2011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1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en-US" sz="800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227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To be established for future reports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Quarterly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88677">
                <a:tc>
                  <a:txBody>
                    <a:bodyPr/>
                    <a:lstStyle/>
                    <a:p>
                      <a:pPr marL="0" indent="0" algn="l" fontAlgn="t">
                        <a:buFont typeface="Arial" pitchFamily="34" charset="0"/>
                        <a:buNone/>
                      </a:pPr>
                      <a:r>
                        <a:rPr lang="en-US" sz="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# of Parking Spaces Used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1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en-US" sz="800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146,513</a:t>
                      </a:r>
                      <a:endParaRPr lang="en-US" sz="8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To be established for future reports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Monthly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16980">
                <a:tc>
                  <a:txBody>
                    <a:bodyPr/>
                    <a:lstStyle/>
                    <a:p>
                      <a:pPr marL="0" marR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en-US" sz="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# of Spaces Used for Special Events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1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en-US" sz="800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83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To be determined if a KPI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Monthly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21" name="Rectangle 2"/>
          <p:cNvSpPr txBox="1">
            <a:spLocks noChangeArrowheads="1"/>
          </p:cNvSpPr>
          <p:nvPr/>
        </p:nvSpPr>
        <p:spPr bwMode="auto">
          <a:xfrm>
            <a:off x="483071" y="104942"/>
            <a:ext cx="8487061" cy="5919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29" tIns="45714" rIns="91429" bIns="45714" numCol="1" anchor="ctr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400" b="1" dirty="0" smtClean="0">
                <a:solidFill>
                  <a:srgbClr val="5A6F54"/>
                </a:solidFill>
                <a:cs typeface="Arial" charset="0"/>
              </a:rPr>
              <a:t>Key Performance Indicator Report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600" b="1" dirty="0" smtClean="0">
                <a:solidFill>
                  <a:srgbClr val="5A6F54"/>
                </a:solidFill>
              </a:rPr>
              <a:t>Department: Business and Auxiliary Operations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600" b="1" dirty="0" smtClean="0">
                <a:solidFill>
                  <a:srgbClr val="5A6F54"/>
                </a:solidFill>
              </a:rPr>
              <a:t>Units: Parking / Transportation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0624" y="1193163"/>
            <a:ext cx="3895726" cy="1969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5925" y="3429000"/>
            <a:ext cx="4127500" cy="2755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0625" y="3429000"/>
            <a:ext cx="3895725" cy="2755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98613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1" name="Header"/>
          <p:cNvSpPr>
            <a:spLocks noChangeArrowheads="1"/>
          </p:cNvSpPr>
          <p:nvPr/>
        </p:nvSpPr>
        <p:spPr bwMode="auto">
          <a:xfrm>
            <a:off x="1" y="-102260"/>
            <a:ext cx="184731" cy="6617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000" dirty="0" smtClean="0">
                <a:solidFill>
                  <a:prstClr val="black"/>
                </a:solidFill>
                <a:ea typeface="Calibri" pitchFamily="34" charset="0"/>
                <a:cs typeface="Arial" pitchFamily="34" charset="0"/>
              </a:rPr>
              <a:t/>
            </a:r>
            <a:br>
              <a:rPr lang="en-US" sz="1000" dirty="0" smtClean="0">
                <a:solidFill>
                  <a:prstClr val="black"/>
                </a:solidFill>
                <a:ea typeface="Calibri" pitchFamily="34" charset="0"/>
                <a:cs typeface="Arial" pitchFamily="34" charset="0"/>
              </a:rPr>
            </a:br>
            <a:endParaRPr lang="en-US" sz="900" dirty="0" smtClean="0">
              <a:solidFill>
                <a:prstClr val="black"/>
              </a:solidFill>
              <a:cs typeface="Arial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dirty="0" smtClean="0">
              <a:solidFill>
                <a:prstClr val="black"/>
              </a:solidFill>
              <a:cs typeface="Arial" pitchFamily="34" charset="0"/>
            </a:endParaRPr>
          </a:p>
        </p:txBody>
      </p:sp>
      <p:sp>
        <p:nvSpPr>
          <p:cNvPr id="11" name="Slide Number Placeholder 7"/>
          <p:cNvSpPr txBox="1">
            <a:spLocks/>
          </p:cNvSpPr>
          <p:nvPr/>
        </p:nvSpPr>
        <p:spPr>
          <a:xfrm>
            <a:off x="8729376" y="6684167"/>
            <a:ext cx="414624" cy="173833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sz="12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sz="12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sz="12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sz="12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fld id="{1E9D88E3-AEEC-4456-BFCA-9366EFD4594A}" type="slidenum">
              <a:rPr lang="en-US" sz="900" smtClean="0">
                <a:solidFill>
                  <a:schemeClr val="bg1"/>
                </a:solidFill>
              </a:rPr>
              <a:pPr>
                <a:defRPr/>
              </a:pPr>
              <a:t>13</a:t>
            </a:fld>
            <a:endParaRPr lang="en-US" sz="900" dirty="0">
              <a:solidFill>
                <a:schemeClr val="bg1"/>
              </a:solidFill>
            </a:endParaRP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32741576"/>
              </p:ext>
            </p:extLst>
          </p:nvPr>
        </p:nvGraphicFramePr>
        <p:xfrm>
          <a:off x="92366" y="6300662"/>
          <a:ext cx="2704860" cy="383505"/>
        </p:xfrm>
        <a:graphic>
          <a:graphicData uri="http://schemas.openxmlformats.org/drawingml/2006/table">
            <a:tbl>
              <a:tblPr/>
              <a:tblGrid>
                <a:gridCol w="512950"/>
                <a:gridCol w="2191910"/>
              </a:tblGrid>
              <a:tr h="11177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 cap="all" baseline="0" dirty="0" smtClean="0">
                          <a:latin typeface="Arial"/>
                        </a:rPr>
                        <a:t>Green</a:t>
                      </a:r>
                      <a:endParaRPr lang="en-US" sz="800" b="1" i="0" u="none" strike="noStrike" cap="all" baseline="0" dirty="0">
                        <a:latin typeface="Arial"/>
                      </a:endParaRPr>
                    </a:p>
                  </a:txBody>
                  <a:tcPr marL="5915" marR="5915" marT="591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 baseline="0" dirty="0" smtClean="0">
                          <a:latin typeface="Arial"/>
                        </a:rPr>
                        <a:t>Improving trends, on track for achievement of goals</a:t>
                      </a:r>
                      <a:endParaRPr lang="en-US" sz="700" b="0" i="0" u="none" strike="noStrike" dirty="0">
                        <a:latin typeface="Arial"/>
                      </a:endParaRPr>
                    </a:p>
                  </a:txBody>
                  <a:tcPr marL="70975" marR="5915" marT="591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11776"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1" i="0" u="none" strike="noStrike" cap="all" baseline="0" dirty="0" smtClean="0">
                          <a:latin typeface="Arial"/>
                        </a:rPr>
                        <a:t>Yellow</a:t>
                      </a:r>
                      <a:endParaRPr lang="en-US" sz="800" b="1" i="0" u="none" strike="noStrike" cap="all" baseline="0" dirty="0">
                        <a:latin typeface="Arial"/>
                      </a:endParaRPr>
                    </a:p>
                  </a:txBody>
                  <a:tcPr marL="5915" marR="5915" marT="591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rtl="0"/>
                      <a:r>
                        <a:rPr lang="en-US" sz="7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No change in results</a:t>
                      </a:r>
                    </a:p>
                  </a:txBody>
                  <a:tcPr marL="70975" marR="5915" marT="591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1177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 cap="all" baseline="0" dirty="0" smtClean="0">
                          <a:latin typeface="Arial"/>
                        </a:rPr>
                        <a:t>Red</a:t>
                      </a:r>
                      <a:endParaRPr lang="en-US" sz="800" b="1" i="0" u="none" strike="noStrike" cap="all" baseline="0" dirty="0">
                        <a:latin typeface="Arial"/>
                      </a:endParaRPr>
                    </a:p>
                  </a:txBody>
                  <a:tcPr marL="5915" marR="5915" marT="591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7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Declining trends</a:t>
                      </a:r>
                    </a:p>
                  </a:txBody>
                  <a:tcPr marL="70975" marR="5915" marT="591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sp>
        <p:nvSpPr>
          <p:cNvPr id="12" name="Rectangle 4"/>
          <p:cNvSpPr>
            <a:spLocks noChangeArrowheads="1"/>
          </p:cNvSpPr>
          <p:nvPr/>
        </p:nvSpPr>
        <p:spPr bwMode="auto">
          <a:xfrm>
            <a:off x="495013" y="808281"/>
            <a:ext cx="8234363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400" b="1" i="1" dirty="0" smtClean="0">
                <a:solidFill>
                  <a:prstClr val="black"/>
                </a:solidFill>
                <a:cs typeface="Arial" charset="0"/>
              </a:rPr>
              <a:t>As of December 31, 2011</a:t>
            </a:r>
            <a:endParaRPr lang="en-US" sz="1400" b="1" dirty="0" smtClean="0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13" name="Slide Number Placeholder 6"/>
          <p:cNvSpPr>
            <a:spLocks noGrp="1"/>
          </p:cNvSpPr>
          <p:nvPr>
            <p:ph type="sldNum" sz="quarter" idx="10"/>
          </p:nvPr>
        </p:nvSpPr>
        <p:spPr>
          <a:xfrm>
            <a:off x="25402" y="6362700"/>
            <a:ext cx="355598" cy="261384"/>
          </a:xfrm>
        </p:spPr>
        <p:txBody>
          <a:bodyPr/>
          <a:lstStyle/>
          <a:p>
            <a:pPr>
              <a:defRPr/>
            </a:pPr>
            <a:fld id="{22AE2069-F500-4A3A-BCCE-FC35EA1CCF60}" type="slidenum">
              <a:rPr lang="en-US" sz="800" b="0" smtClean="0">
                <a:solidFill>
                  <a:srgbClr val="5A6F54"/>
                </a:solidFill>
              </a:rPr>
              <a:pPr>
                <a:defRPr/>
              </a:pPr>
              <a:t>13</a:t>
            </a:fld>
            <a:endParaRPr lang="en-US" sz="800" b="0" dirty="0">
              <a:solidFill>
                <a:srgbClr val="5A6F54"/>
              </a:solidFill>
            </a:endParaRPr>
          </a:p>
        </p:txBody>
      </p:sp>
      <p:cxnSp>
        <p:nvCxnSpPr>
          <p:cNvPr id="3" name="Straight Connector 2"/>
          <p:cNvCxnSpPr>
            <a:endCxn id="12" idx="2"/>
          </p:cNvCxnSpPr>
          <p:nvPr/>
        </p:nvCxnSpPr>
        <p:spPr bwMode="auto">
          <a:xfrm>
            <a:off x="495013" y="1116058"/>
            <a:ext cx="4117182" cy="0"/>
          </a:xfrm>
          <a:prstGeom prst="line">
            <a:avLst/>
          </a:prstGeom>
          <a:noFill/>
          <a:ln w="31750" cap="flat" cmpd="sng" algn="ctr">
            <a:solidFill>
              <a:schemeClr val="accent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grpSp>
        <p:nvGrpSpPr>
          <p:cNvPr id="19" name="Group 18"/>
          <p:cNvGrpSpPr/>
          <p:nvPr/>
        </p:nvGrpSpPr>
        <p:grpSpPr>
          <a:xfrm>
            <a:off x="6975701" y="66835"/>
            <a:ext cx="382671" cy="690205"/>
            <a:chOff x="604297" y="1561930"/>
            <a:chExt cx="1001865" cy="2019631"/>
          </a:xfrm>
        </p:grpSpPr>
        <p:sp>
          <p:nvSpPr>
            <p:cNvPr id="4" name="Rectangle 3"/>
            <p:cNvSpPr/>
            <p:nvPr/>
          </p:nvSpPr>
          <p:spPr bwMode="auto">
            <a:xfrm>
              <a:off x="604297" y="1561930"/>
              <a:ext cx="1001865" cy="2019631"/>
            </a:xfrm>
            <a:prstGeom prst="rect">
              <a:avLst/>
            </a:prstGeom>
            <a:solidFill>
              <a:schemeClr val="accent3"/>
            </a:solidFill>
            <a:ln w="19050" cap="flat" cmpd="sng" algn="ctr">
              <a:solidFill>
                <a:srgbClr val="00243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en-US" b="1" strike="noStrike" cap="none" normalizeH="0" dirty="0" smtClean="0">
                <a:ln>
                  <a:noFill/>
                </a:ln>
                <a:solidFill>
                  <a:srgbClr val="000000"/>
                </a:solidFill>
                <a:latin typeface="Verdana"/>
              </a:endParaRPr>
            </a:p>
          </p:txBody>
        </p:sp>
        <p:sp>
          <p:nvSpPr>
            <p:cNvPr id="5" name="Oval 4"/>
            <p:cNvSpPr/>
            <p:nvPr/>
          </p:nvSpPr>
          <p:spPr bwMode="auto">
            <a:xfrm>
              <a:off x="922348" y="1741063"/>
              <a:ext cx="333955" cy="436865"/>
            </a:xfrm>
            <a:prstGeom prst="ellipse">
              <a:avLst/>
            </a:prstGeom>
            <a:solidFill>
              <a:srgbClr val="FF0000"/>
            </a:solidFill>
            <a:ln w="19050" cap="flat" cmpd="sng" algn="ctr">
              <a:solidFill>
                <a:srgbClr val="00243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en-US" b="1" strike="noStrike" cap="none" normalizeH="0" dirty="0" smtClean="0">
                <a:ln>
                  <a:noFill/>
                </a:ln>
                <a:solidFill>
                  <a:srgbClr val="000000"/>
                </a:solidFill>
                <a:latin typeface="Verdana"/>
              </a:endParaRPr>
            </a:p>
          </p:txBody>
        </p:sp>
        <p:sp>
          <p:nvSpPr>
            <p:cNvPr id="17" name="Oval 16"/>
            <p:cNvSpPr/>
            <p:nvPr/>
          </p:nvSpPr>
          <p:spPr bwMode="auto">
            <a:xfrm>
              <a:off x="938251" y="2363003"/>
              <a:ext cx="333955" cy="436865"/>
            </a:xfrm>
            <a:prstGeom prst="ellipse">
              <a:avLst/>
            </a:prstGeom>
            <a:solidFill>
              <a:srgbClr val="FFFF00"/>
            </a:solidFill>
            <a:ln w="19050" cap="flat" cmpd="sng" algn="ctr">
              <a:solidFill>
                <a:srgbClr val="00243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en-US" b="1" strike="noStrike" cap="none" normalizeH="0" dirty="0" smtClean="0">
                <a:ln>
                  <a:noFill/>
                </a:ln>
                <a:solidFill>
                  <a:srgbClr val="000000"/>
                </a:solidFill>
                <a:latin typeface="Verdana"/>
              </a:endParaRPr>
            </a:p>
          </p:txBody>
        </p:sp>
        <p:sp>
          <p:nvSpPr>
            <p:cNvPr id="18" name="Oval 17"/>
            <p:cNvSpPr/>
            <p:nvPr/>
          </p:nvSpPr>
          <p:spPr bwMode="auto">
            <a:xfrm>
              <a:off x="938251" y="2971963"/>
              <a:ext cx="333955" cy="436865"/>
            </a:xfrm>
            <a:prstGeom prst="ellipse">
              <a:avLst/>
            </a:prstGeom>
            <a:solidFill>
              <a:srgbClr val="005828"/>
            </a:solidFill>
            <a:ln w="19050" cap="flat" cmpd="sng" algn="ctr">
              <a:solidFill>
                <a:srgbClr val="00243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en-US" b="1" strike="noStrike" cap="none" normalizeH="0" dirty="0" smtClean="0">
                <a:ln>
                  <a:noFill/>
                </a:ln>
                <a:solidFill>
                  <a:srgbClr val="000000"/>
                </a:solidFill>
                <a:latin typeface="Verdana"/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7458182" y="66835"/>
            <a:ext cx="1614201" cy="1049223"/>
            <a:chOff x="7430517" y="66836"/>
            <a:chExt cx="1614201" cy="1049223"/>
          </a:xfrm>
        </p:grpSpPr>
        <p:sp>
          <p:nvSpPr>
            <p:cNvPr id="6" name="Rectangle 5"/>
            <p:cNvSpPr/>
            <p:nvPr/>
          </p:nvSpPr>
          <p:spPr bwMode="auto">
            <a:xfrm>
              <a:off x="7430517" y="66836"/>
              <a:ext cx="1614201" cy="1049223"/>
            </a:xfrm>
            <a:prstGeom prst="rect">
              <a:avLst/>
            </a:prstGeom>
            <a:solidFill>
              <a:schemeClr val="bg1"/>
            </a:solidFill>
            <a:ln w="19050" cap="flat" cmpd="sng" algn="ctr">
              <a:solidFill>
                <a:srgbClr val="00243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sz="900" b="1" strike="noStrike" cap="none" normalizeH="0" dirty="0" smtClean="0">
                  <a:ln>
                    <a:noFill/>
                  </a:ln>
                  <a:solidFill>
                    <a:srgbClr val="000000"/>
                  </a:solidFill>
                  <a:latin typeface="Verdana"/>
                </a:rPr>
                <a:t>Overall Departmental Outlook for the Period</a:t>
              </a: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7839882" y="332250"/>
              <a:ext cx="1102585" cy="365760"/>
            </a:xfrm>
            <a:prstGeom prst="rect">
              <a:avLst/>
            </a:prstGeom>
            <a:solidFill>
              <a:schemeClr val="bg1"/>
            </a:solidFill>
            <a:ln w="19050">
              <a:noFill/>
            </a:ln>
          </p:spPr>
          <p:txBody>
            <a:bodyPr wrap="square" rtlCol="0">
              <a:noAutofit/>
            </a:bodyPr>
            <a:lstStyle/>
            <a:p>
              <a:r>
                <a:rPr lang="en-US" sz="800" dirty="0" smtClean="0"/>
                <a:t>December 2011 is the “base-line” period where initial data is first provided and reported.</a:t>
              </a:r>
              <a:endParaRPr lang="en-US" sz="800" dirty="0"/>
            </a:p>
          </p:txBody>
        </p:sp>
        <p:sp>
          <p:nvSpPr>
            <p:cNvPr id="24" name="Oval 23"/>
            <p:cNvSpPr/>
            <p:nvPr/>
          </p:nvSpPr>
          <p:spPr bwMode="auto">
            <a:xfrm>
              <a:off x="7496726" y="557828"/>
              <a:ext cx="273004" cy="307388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19050" cap="flat" cmpd="sng" algn="ctr">
              <a:solidFill>
                <a:srgbClr val="00243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en-US" b="1" strike="noStrike" cap="none" normalizeH="0" dirty="0" smtClean="0">
                <a:ln>
                  <a:noFill/>
                </a:ln>
                <a:solidFill>
                  <a:srgbClr val="000000"/>
                </a:solidFill>
                <a:latin typeface="Verdana"/>
              </a:endParaRPr>
            </a:p>
          </p:txBody>
        </p:sp>
      </p:grpSp>
      <p:graphicFrame>
        <p:nvGraphicFramePr>
          <p:cNvPr id="26" name="Bottom Chart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22054671"/>
              </p:ext>
            </p:extLst>
          </p:nvPr>
        </p:nvGraphicFramePr>
        <p:xfrm>
          <a:off x="202444" y="1201783"/>
          <a:ext cx="4041484" cy="184213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58613"/>
                <a:gridCol w="752475"/>
                <a:gridCol w="849186"/>
                <a:gridCol w="781210"/>
              </a:tblGrid>
              <a:tr h="447292">
                <a:tc>
                  <a:txBody>
                    <a:bodyPr/>
                    <a:lstStyle/>
                    <a:p>
                      <a:pPr algn="ctr"/>
                      <a:r>
                        <a:rPr lang="en-US" sz="900" cap="small" baseline="0" dirty="0" smtClean="0">
                          <a:solidFill>
                            <a:schemeClr val="tx1"/>
                          </a:solidFill>
                        </a:rPr>
                        <a:t>Key Performance Indicator</a:t>
                      </a:r>
                      <a:endParaRPr lang="en-US" sz="900" cap="small" baseline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cap="small" baseline="0" dirty="0" smtClean="0">
                          <a:solidFill>
                            <a:schemeClr val="tx1"/>
                          </a:solidFill>
                        </a:rPr>
                        <a:t>Current Month Status</a:t>
                      </a:r>
                      <a:endParaRPr lang="en-US" sz="900" cap="small" baseline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cap="small" baseline="0" dirty="0" smtClean="0">
                          <a:solidFill>
                            <a:schemeClr val="tx1"/>
                          </a:solidFill>
                        </a:rPr>
                        <a:t>Goal</a:t>
                      </a:r>
                      <a:endParaRPr lang="en-US" sz="800" cap="small" baseline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cap="small" baseline="0" dirty="0" smtClean="0">
                          <a:solidFill>
                            <a:schemeClr val="tx1"/>
                          </a:solidFill>
                        </a:rPr>
                        <a:t>frequency</a:t>
                      </a:r>
                      <a:endParaRPr lang="en-US" sz="800" cap="small" baseline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50000"/>
                        <a:lumOff val="50000"/>
                      </a:schemeClr>
                    </a:solidFill>
                  </a:tcPr>
                </a:tc>
              </a:tr>
              <a:tr h="188677">
                <a:tc>
                  <a:txBody>
                    <a:bodyPr/>
                    <a:lstStyle/>
                    <a:p>
                      <a:pPr marL="0" marR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en-US" sz="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Student Center Room Utilization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1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en-US" sz="800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95 Groups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To be established for future reports</a:t>
                      </a:r>
                    </a:p>
                    <a:p>
                      <a:pPr algn="ctr" fontAlgn="t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Monthly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88677">
                <a:tc>
                  <a:txBody>
                    <a:bodyPr/>
                    <a:lstStyle/>
                    <a:p>
                      <a:pPr marL="0" marR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en-US" sz="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Dollar Amount of Retail Food Sales – Fall 2011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1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en-US" sz="800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$932,582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To be established for future reports</a:t>
                      </a:r>
                    </a:p>
                    <a:p>
                      <a:pPr algn="ctr" fontAlgn="t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Quarterly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88677">
                <a:tc>
                  <a:txBody>
                    <a:bodyPr/>
                    <a:lstStyle/>
                    <a:p>
                      <a:pPr marL="0" indent="0" algn="l" fontAlgn="t">
                        <a:buFont typeface="Arial" pitchFamily="34" charset="0"/>
                        <a:buNone/>
                      </a:pPr>
                      <a:r>
                        <a:rPr lang="en-US" sz="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One Card Deposits</a:t>
                      </a:r>
                    </a:p>
                    <a:p>
                      <a:pPr marL="457200" lvl="1" indent="0" algn="l" fontAlgn="t">
                        <a:buFont typeface="Arial" pitchFamily="34" charset="0"/>
                        <a:buNone/>
                      </a:pPr>
                      <a:r>
                        <a:rPr lang="en-US" sz="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 Amount</a:t>
                      </a:r>
                    </a:p>
                    <a:p>
                      <a:pPr marL="457200" lvl="1" indent="0" algn="l" fontAlgn="t">
                        <a:buFont typeface="Arial" pitchFamily="34" charset="0"/>
                        <a:buNone/>
                      </a:pPr>
                      <a:r>
                        <a:rPr lang="en-US" sz="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# of Transactions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1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en-US" sz="800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$32,968</a:t>
                      </a:r>
                    </a:p>
                    <a:p>
                      <a:pPr marL="0" marR="0" lvl="1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en-US" sz="800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?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To be determined if a KPI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Monthly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88677">
                <a:tc>
                  <a:txBody>
                    <a:bodyPr/>
                    <a:lstStyle/>
                    <a:p>
                      <a:pPr marL="0" indent="0" algn="l" fontAlgn="t">
                        <a:buFont typeface="Arial" pitchFamily="34" charset="0"/>
                        <a:buNone/>
                      </a:pPr>
                      <a:r>
                        <a:rPr lang="en-US" sz="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# of Manual Account Entries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1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en-US" sz="800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125</a:t>
                      </a:r>
                      <a:endParaRPr lang="en-US" sz="8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Reduce by 25%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Quarterly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21" name="Rectangle 2"/>
          <p:cNvSpPr txBox="1">
            <a:spLocks noChangeArrowheads="1"/>
          </p:cNvSpPr>
          <p:nvPr/>
        </p:nvSpPr>
        <p:spPr bwMode="auto">
          <a:xfrm>
            <a:off x="483071" y="104942"/>
            <a:ext cx="8487061" cy="5919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29" tIns="45714" rIns="91429" bIns="45714" numCol="1" anchor="ctr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400" b="1" dirty="0" smtClean="0">
                <a:solidFill>
                  <a:srgbClr val="5A6F54"/>
                </a:solidFill>
                <a:cs typeface="Arial" charset="0"/>
              </a:rPr>
              <a:t>Key Performance Indicator Report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600" b="1" dirty="0" smtClean="0">
                <a:solidFill>
                  <a:srgbClr val="5A6F54"/>
                </a:solidFill>
              </a:rPr>
              <a:t>Department: Business and Auxiliary Operations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600" b="1" dirty="0" smtClean="0">
                <a:solidFill>
                  <a:srgbClr val="5A6F54"/>
                </a:solidFill>
              </a:rPr>
              <a:t>Units: One Card / Retail Food Sales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2444" y="3534567"/>
            <a:ext cx="2712206" cy="25701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0" y="3534566"/>
            <a:ext cx="2800349" cy="2587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0276" y="3590924"/>
            <a:ext cx="2886074" cy="25138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7814" y="1266825"/>
            <a:ext cx="3958536" cy="20323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5899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1" name="Header"/>
          <p:cNvSpPr>
            <a:spLocks noChangeArrowheads="1"/>
          </p:cNvSpPr>
          <p:nvPr/>
        </p:nvSpPr>
        <p:spPr bwMode="auto">
          <a:xfrm>
            <a:off x="1" y="-102260"/>
            <a:ext cx="184731" cy="6617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000" dirty="0" smtClean="0">
                <a:solidFill>
                  <a:prstClr val="black"/>
                </a:solidFill>
                <a:ea typeface="Calibri" pitchFamily="34" charset="0"/>
                <a:cs typeface="Arial" pitchFamily="34" charset="0"/>
              </a:rPr>
              <a:t/>
            </a:r>
            <a:br>
              <a:rPr lang="en-US" sz="1000" dirty="0" smtClean="0">
                <a:solidFill>
                  <a:prstClr val="black"/>
                </a:solidFill>
                <a:ea typeface="Calibri" pitchFamily="34" charset="0"/>
                <a:cs typeface="Arial" pitchFamily="34" charset="0"/>
              </a:rPr>
            </a:br>
            <a:endParaRPr lang="en-US" sz="900" dirty="0" smtClean="0">
              <a:solidFill>
                <a:prstClr val="black"/>
              </a:solidFill>
              <a:cs typeface="Arial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dirty="0" smtClean="0">
              <a:solidFill>
                <a:prstClr val="black"/>
              </a:solidFill>
              <a:cs typeface="Arial" pitchFamily="34" charset="0"/>
            </a:endParaRPr>
          </a:p>
        </p:txBody>
      </p:sp>
      <p:sp>
        <p:nvSpPr>
          <p:cNvPr id="9" name="Rectangle 2"/>
          <p:cNvSpPr txBox="1">
            <a:spLocks noChangeArrowheads="1"/>
          </p:cNvSpPr>
          <p:nvPr/>
        </p:nvSpPr>
        <p:spPr bwMode="auto">
          <a:xfrm>
            <a:off x="487659" y="34999"/>
            <a:ext cx="4712992" cy="4318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29" tIns="45714" rIns="91429" bIns="45714" numCol="1" anchor="ctr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000" b="1" dirty="0" smtClean="0">
                <a:solidFill>
                  <a:srgbClr val="5A6F54"/>
                </a:solidFill>
              </a:rPr>
              <a:t>Department:  Human Resources</a:t>
            </a:r>
          </a:p>
        </p:txBody>
      </p:sp>
      <p:sp>
        <p:nvSpPr>
          <p:cNvPr id="11" name="Slide Number Placeholder 7"/>
          <p:cNvSpPr txBox="1">
            <a:spLocks/>
          </p:cNvSpPr>
          <p:nvPr/>
        </p:nvSpPr>
        <p:spPr>
          <a:xfrm>
            <a:off x="8896350" y="6684167"/>
            <a:ext cx="247650" cy="109537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sz="12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sz="12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sz="12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sz="12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fld id="{1E9D88E3-AEEC-4456-BFCA-9366EFD4594A}" type="slidenum">
              <a:rPr lang="en-US" sz="900" smtClean="0">
                <a:solidFill>
                  <a:schemeClr val="bg1"/>
                </a:solidFill>
              </a:rPr>
              <a:pPr>
                <a:defRPr/>
              </a:pPr>
              <a:t>2</a:t>
            </a:fld>
            <a:endParaRPr lang="en-US" sz="900" dirty="0">
              <a:solidFill>
                <a:schemeClr val="bg1"/>
              </a:solidFill>
            </a:endParaRP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29044030"/>
              </p:ext>
            </p:extLst>
          </p:nvPr>
        </p:nvGraphicFramePr>
        <p:xfrm>
          <a:off x="92366" y="6300662"/>
          <a:ext cx="2704860" cy="383505"/>
        </p:xfrm>
        <a:graphic>
          <a:graphicData uri="http://schemas.openxmlformats.org/drawingml/2006/table">
            <a:tbl>
              <a:tblPr/>
              <a:tblGrid>
                <a:gridCol w="512950"/>
                <a:gridCol w="2191910"/>
              </a:tblGrid>
              <a:tr h="11177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 cap="all" baseline="0" dirty="0" smtClean="0">
                          <a:latin typeface="Arial"/>
                        </a:rPr>
                        <a:t>Green</a:t>
                      </a:r>
                      <a:endParaRPr lang="en-US" sz="800" b="1" i="0" u="none" strike="noStrike" cap="all" baseline="0" dirty="0">
                        <a:latin typeface="Arial"/>
                      </a:endParaRPr>
                    </a:p>
                  </a:txBody>
                  <a:tcPr marL="5915" marR="5915" marT="591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 baseline="0" dirty="0" smtClean="0">
                          <a:latin typeface="Arial"/>
                        </a:rPr>
                        <a:t>Improving trends, on track for achievement of goals</a:t>
                      </a:r>
                      <a:endParaRPr lang="en-US" sz="700" b="0" i="0" u="none" strike="noStrike" dirty="0">
                        <a:latin typeface="Arial"/>
                      </a:endParaRPr>
                    </a:p>
                  </a:txBody>
                  <a:tcPr marL="70975" marR="5915" marT="591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11776"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1" i="0" u="none" strike="noStrike" cap="all" baseline="0" dirty="0" smtClean="0">
                          <a:latin typeface="Arial"/>
                        </a:rPr>
                        <a:t>Yellow</a:t>
                      </a:r>
                      <a:endParaRPr lang="en-US" sz="800" b="1" i="0" u="none" strike="noStrike" cap="all" baseline="0" dirty="0">
                        <a:latin typeface="Arial"/>
                      </a:endParaRPr>
                    </a:p>
                  </a:txBody>
                  <a:tcPr marL="5915" marR="5915" marT="591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rtl="0"/>
                      <a:r>
                        <a:rPr lang="en-US" sz="7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No change in results</a:t>
                      </a:r>
                    </a:p>
                  </a:txBody>
                  <a:tcPr marL="70975" marR="5915" marT="591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1177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 cap="all" baseline="0" dirty="0" smtClean="0">
                          <a:latin typeface="Arial"/>
                        </a:rPr>
                        <a:t>Red</a:t>
                      </a:r>
                      <a:endParaRPr lang="en-US" sz="800" b="1" i="0" u="none" strike="noStrike" cap="all" baseline="0" dirty="0">
                        <a:latin typeface="Arial"/>
                      </a:endParaRPr>
                    </a:p>
                  </a:txBody>
                  <a:tcPr marL="5915" marR="5915" marT="591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7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Declining trends</a:t>
                      </a:r>
                    </a:p>
                  </a:txBody>
                  <a:tcPr marL="70975" marR="5915" marT="591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sp>
        <p:nvSpPr>
          <p:cNvPr id="12" name="Rectangle 4"/>
          <p:cNvSpPr>
            <a:spLocks noChangeArrowheads="1"/>
          </p:cNvSpPr>
          <p:nvPr/>
        </p:nvSpPr>
        <p:spPr bwMode="auto">
          <a:xfrm>
            <a:off x="495013" y="467177"/>
            <a:ext cx="8234363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400" b="1" i="1" dirty="0" smtClean="0">
                <a:solidFill>
                  <a:prstClr val="black"/>
                </a:solidFill>
                <a:cs typeface="Arial" charset="0"/>
              </a:rPr>
              <a:t>As of December 31, 2011</a:t>
            </a:r>
            <a:endParaRPr lang="en-US" sz="1400" b="1" dirty="0" smtClean="0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13" name="Slide Number Placeholder 6"/>
          <p:cNvSpPr>
            <a:spLocks noGrp="1"/>
          </p:cNvSpPr>
          <p:nvPr>
            <p:ph type="sldNum" sz="quarter" idx="10"/>
          </p:nvPr>
        </p:nvSpPr>
        <p:spPr>
          <a:xfrm>
            <a:off x="25402" y="6362700"/>
            <a:ext cx="355598" cy="261384"/>
          </a:xfrm>
        </p:spPr>
        <p:txBody>
          <a:bodyPr/>
          <a:lstStyle/>
          <a:p>
            <a:pPr>
              <a:defRPr/>
            </a:pPr>
            <a:fld id="{22AE2069-F500-4A3A-BCCE-FC35EA1CCF60}" type="slidenum">
              <a:rPr lang="en-US" sz="800" b="0" smtClean="0">
                <a:solidFill>
                  <a:srgbClr val="5A6F54"/>
                </a:solidFill>
              </a:rPr>
              <a:pPr>
                <a:defRPr/>
              </a:pPr>
              <a:t>2</a:t>
            </a:fld>
            <a:endParaRPr lang="en-US" sz="800" b="0" dirty="0">
              <a:solidFill>
                <a:srgbClr val="5A6F54"/>
              </a:solidFill>
            </a:endParaRPr>
          </a:p>
        </p:txBody>
      </p:sp>
      <p:graphicFrame>
        <p:nvGraphicFramePr>
          <p:cNvPr id="16" name="Bottom Chart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15057671"/>
              </p:ext>
            </p:extLst>
          </p:nvPr>
        </p:nvGraphicFramePr>
        <p:xfrm>
          <a:off x="484105" y="865215"/>
          <a:ext cx="4011696" cy="263354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37392"/>
                <a:gridCol w="871725"/>
                <a:gridCol w="840578"/>
                <a:gridCol w="762001"/>
              </a:tblGrid>
              <a:tr h="267162">
                <a:tc>
                  <a:txBody>
                    <a:bodyPr/>
                    <a:lstStyle/>
                    <a:p>
                      <a:pPr algn="ctr"/>
                      <a:r>
                        <a:rPr lang="en-US" sz="900" cap="small" baseline="0" dirty="0" smtClean="0">
                          <a:solidFill>
                            <a:schemeClr val="tx1"/>
                          </a:solidFill>
                        </a:rPr>
                        <a:t>Key Performance Indicator</a:t>
                      </a:r>
                      <a:endParaRPr lang="en-US" sz="900" cap="small" baseline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cap="small" baseline="0" dirty="0" smtClean="0">
                          <a:solidFill>
                            <a:schemeClr val="tx1"/>
                          </a:solidFill>
                        </a:rPr>
                        <a:t>Current Month</a:t>
                      </a:r>
                    </a:p>
                    <a:p>
                      <a:pPr algn="ctr"/>
                      <a:r>
                        <a:rPr lang="en-US" sz="900" cap="small" baseline="0" dirty="0" smtClean="0">
                          <a:solidFill>
                            <a:schemeClr val="tx1"/>
                          </a:solidFill>
                        </a:rPr>
                        <a:t>Status</a:t>
                      </a:r>
                      <a:endParaRPr lang="en-US" sz="900" cap="small" baseline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cap="small" baseline="0" dirty="0" smtClean="0">
                          <a:solidFill>
                            <a:schemeClr val="tx1"/>
                          </a:solidFill>
                        </a:rPr>
                        <a:t>Goal</a:t>
                      </a:r>
                      <a:endParaRPr lang="en-US" sz="700" cap="small" baseline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cap="small" baseline="0" dirty="0" smtClean="0">
                          <a:solidFill>
                            <a:schemeClr val="tx1"/>
                          </a:solidFill>
                        </a:rPr>
                        <a:t>frequency</a:t>
                      </a:r>
                      <a:endParaRPr lang="en-US" sz="700" cap="small" baseline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50000"/>
                        <a:lumOff val="50000"/>
                      </a:schemeClr>
                    </a:solidFill>
                  </a:tcPr>
                </a:tc>
              </a:tr>
              <a:tr h="289975"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Absenteeism</a:t>
                      </a:r>
                      <a:r>
                        <a:rPr lang="en-US" sz="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 Rate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1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en-US" sz="700" dirty="0" smtClean="0">
                          <a:solidFill>
                            <a:schemeClr val="tx1"/>
                          </a:solidFill>
                        </a:rPr>
                        <a:t>1.44%</a:t>
                      </a:r>
                      <a:endParaRPr lang="en-US" sz="7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To be established for future reports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Monthly Reporting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08058">
                <a:tc>
                  <a:txBody>
                    <a:bodyPr/>
                    <a:lstStyle/>
                    <a:p>
                      <a:pPr marL="171450" indent="-171450" algn="l" fontAlgn="t">
                        <a:buFont typeface="Arial" pitchFamily="34" charset="0"/>
                        <a:buChar char="•"/>
                      </a:pPr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Overall Employee Turnover</a:t>
                      </a:r>
                      <a:r>
                        <a:rPr lang="en-US" sz="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 Rate</a:t>
                      </a:r>
                    </a:p>
                    <a:p>
                      <a:pPr marL="171450" indent="-171450" algn="l" fontAlgn="t">
                        <a:buFont typeface="Arial" pitchFamily="34" charset="0"/>
                        <a:buChar char="•"/>
                      </a:pPr>
                      <a:r>
                        <a:rPr lang="en-US" sz="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# of Voluntary Separations</a:t>
                      </a:r>
                    </a:p>
                    <a:p>
                      <a:pPr marL="171450" indent="-171450" algn="l" fontAlgn="t">
                        <a:buFont typeface="Arial" pitchFamily="34" charset="0"/>
                        <a:buChar char="•"/>
                      </a:pPr>
                      <a:r>
                        <a:rPr lang="en-US" sz="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# of Involuntary Separations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1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en-US" sz="700" dirty="0" smtClean="0">
                          <a:solidFill>
                            <a:schemeClr val="tx1"/>
                          </a:solidFill>
                        </a:rPr>
                        <a:t>1%</a:t>
                      </a:r>
                    </a:p>
                    <a:p>
                      <a:pPr marL="0" marR="0" lvl="1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en-US" sz="700" dirty="0" smtClean="0">
                          <a:solidFill>
                            <a:schemeClr val="tx1"/>
                          </a:solidFill>
                        </a:rPr>
                        <a:t>25</a:t>
                      </a:r>
                    </a:p>
                    <a:p>
                      <a:pPr marL="0" marR="0" lvl="1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en-US" sz="700" dirty="0" smtClean="0">
                          <a:solidFill>
                            <a:schemeClr val="tx1"/>
                          </a:solidFill>
                        </a:rPr>
                        <a:t>8</a:t>
                      </a:r>
                      <a:endParaRPr lang="en-US" sz="7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To be established for future reports</a:t>
                      </a:r>
                    </a:p>
                    <a:p>
                      <a:pPr algn="ctr" fontAlgn="t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Monthly</a:t>
                      </a:r>
                      <a:r>
                        <a:rPr lang="en-US" sz="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Reporting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41764"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Number of days to</a:t>
                      </a:r>
                      <a:r>
                        <a:rPr lang="en-US" sz="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 fill a non-academic vacant position</a:t>
                      </a:r>
                    </a:p>
                    <a:p>
                      <a:pPr algn="l" fontAlgn="t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endParaRPr lang="en-US" sz="7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To be established for future reports</a:t>
                      </a:r>
                    </a:p>
                    <a:p>
                      <a:pPr algn="ctr" fontAlgn="t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Quarterly</a:t>
                      </a:r>
                    </a:p>
                    <a:p>
                      <a:pPr algn="ctr" fontAlgn="t"/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March 2012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57117"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Total benefit cost per employee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endParaRPr lang="en-US" sz="7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To be established for future reports</a:t>
                      </a:r>
                    </a:p>
                    <a:p>
                      <a:pPr algn="ctr" fontAlgn="t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Annually</a:t>
                      </a:r>
                    </a:p>
                    <a:p>
                      <a:pPr algn="ctr" fontAlgn="t"/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September</a:t>
                      </a:r>
                      <a:r>
                        <a:rPr lang="en-US" sz="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2012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526392"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Human Resources Department’s ranking</a:t>
                      </a:r>
                      <a:r>
                        <a:rPr lang="en-US" sz="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 on the internal customer service survey</a:t>
                      </a:r>
                    </a:p>
                    <a:p>
                      <a:pPr algn="l" fontAlgn="t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endParaRPr lang="en-US" sz="9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To be established for future reports</a:t>
                      </a:r>
                    </a:p>
                    <a:p>
                      <a:pPr algn="ctr" fontAlgn="t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Annually -</a:t>
                      </a:r>
                    </a:p>
                    <a:p>
                      <a:pPr algn="ctr" fontAlgn="t"/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Date</a:t>
                      </a:r>
                      <a:r>
                        <a:rPr lang="en-US" sz="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to be determined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cxnSp>
        <p:nvCxnSpPr>
          <p:cNvPr id="3" name="Straight Connector 2"/>
          <p:cNvCxnSpPr>
            <a:endCxn id="12" idx="2"/>
          </p:cNvCxnSpPr>
          <p:nvPr/>
        </p:nvCxnSpPr>
        <p:spPr bwMode="auto">
          <a:xfrm>
            <a:off x="495013" y="774954"/>
            <a:ext cx="4117182" cy="0"/>
          </a:xfrm>
          <a:prstGeom prst="line">
            <a:avLst/>
          </a:prstGeom>
          <a:noFill/>
          <a:ln w="31750" cap="flat" cmpd="sng" algn="ctr">
            <a:solidFill>
              <a:schemeClr val="accent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grpSp>
        <p:nvGrpSpPr>
          <p:cNvPr id="19" name="Group 18"/>
          <p:cNvGrpSpPr/>
          <p:nvPr/>
        </p:nvGrpSpPr>
        <p:grpSpPr>
          <a:xfrm>
            <a:off x="6975701" y="66835"/>
            <a:ext cx="382671" cy="690205"/>
            <a:chOff x="604297" y="1561930"/>
            <a:chExt cx="1001865" cy="2019631"/>
          </a:xfrm>
        </p:grpSpPr>
        <p:sp>
          <p:nvSpPr>
            <p:cNvPr id="4" name="Rectangle 3"/>
            <p:cNvSpPr/>
            <p:nvPr/>
          </p:nvSpPr>
          <p:spPr bwMode="auto">
            <a:xfrm>
              <a:off x="604297" y="1561930"/>
              <a:ext cx="1001865" cy="2019631"/>
            </a:xfrm>
            <a:prstGeom prst="rect">
              <a:avLst/>
            </a:prstGeom>
            <a:solidFill>
              <a:schemeClr val="accent3"/>
            </a:solidFill>
            <a:ln w="19050" cap="flat" cmpd="sng" algn="ctr">
              <a:solidFill>
                <a:srgbClr val="00243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en-US" b="1" strike="noStrike" cap="none" normalizeH="0" dirty="0" smtClean="0">
                <a:ln>
                  <a:noFill/>
                </a:ln>
                <a:solidFill>
                  <a:srgbClr val="000000"/>
                </a:solidFill>
                <a:latin typeface="Verdana"/>
              </a:endParaRPr>
            </a:p>
          </p:txBody>
        </p:sp>
        <p:sp>
          <p:nvSpPr>
            <p:cNvPr id="5" name="Oval 4"/>
            <p:cNvSpPr/>
            <p:nvPr/>
          </p:nvSpPr>
          <p:spPr bwMode="auto">
            <a:xfrm>
              <a:off x="922348" y="1741063"/>
              <a:ext cx="333955" cy="436865"/>
            </a:xfrm>
            <a:prstGeom prst="ellipse">
              <a:avLst/>
            </a:prstGeom>
            <a:solidFill>
              <a:srgbClr val="FF0000"/>
            </a:solidFill>
            <a:ln w="19050" cap="flat" cmpd="sng" algn="ctr">
              <a:solidFill>
                <a:srgbClr val="00243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en-US" b="1" strike="noStrike" cap="none" normalizeH="0" dirty="0" smtClean="0">
                <a:ln>
                  <a:noFill/>
                </a:ln>
                <a:solidFill>
                  <a:srgbClr val="000000"/>
                </a:solidFill>
                <a:latin typeface="Verdana"/>
              </a:endParaRPr>
            </a:p>
          </p:txBody>
        </p:sp>
        <p:sp>
          <p:nvSpPr>
            <p:cNvPr id="17" name="Oval 16"/>
            <p:cNvSpPr/>
            <p:nvPr/>
          </p:nvSpPr>
          <p:spPr bwMode="auto">
            <a:xfrm>
              <a:off x="938251" y="2363003"/>
              <a:ext cx="333955" cy="436865"/>
            </a:xfrm>
            <a:prstGeom prst="ellipse">
              <a:avLst/>
            </a:prstGeom>
            <a:solidFill>
              <a:srgbClr val="FFFF00"/>
            </a:solidFill>
            <a:ln w="19050" cap="flat" cmpd="sng" algn="ctr">
              <a:solidFill>
                <a:srgbClr val="00243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en-US" b="1" strike="noStrike" cap="none" normalizeH="0" dirty="0" smtClean="0">
                <a:ln>
                  <a:noFill/>
                </a:ln>
                <a:solidFill>
                  <a:srgbClr val="000000"/>
                </a:solidFill>
                <a:latin typeface="Verdana"/>
              </a:endParaRPr>
            </a:p>
          </p:txBody>
        </p:sp>
        <p:sp>
          <p:nvSpPr>
            <p:cNvPr id="18" name="Oval 17"/>
            <p:cNvSpPr/>
            <p:nvPr/>
          </p:nvSpPr>
          <p:spPr bwMode="auto">
            <a:xfrm>
              <a:off x="938251" y="2971963"/>
              <a:ext cx="333955" cy="436865"/>
            </a:xfrm>
            <a:prstGeom prst="ellipse">
              <a:avLst/>
            </a:prstGeom>
            <a:solidFill>
              <a:srgbClr val="005828"/>
            </a:solidFill>
            <a:ln w="19050" cap="flat" cmpd="sng" algn="ctr">
              <a:solidFill>
                <a:srgbClr val="00243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en-US" b="1" strike="noStrike" cap="none" normalizeH="0" dirty="0" smtClean="0">
                <a:ln>
                  <a:noFill/>
                </a:ln>
                <a:solidFill>
                  <a:srgbClr val="000000"/>
                </a:solidFill>
                <a:latin typeface="Verdana"/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7458182" y="66835"/>
            <a:ext cx="1614201" cy="1049223"/>
            <a:chOff x="7430517" y="66836"/>
            <a:chExt cx="1614201" cy="1049223"/>
          </a:xfrm>
        </p:grpSpPr>
        <p:sp>
          <p:nvSpPr>
            <p:cNvPr id="6" name="Rectangle 5"/>
            <p:cNvSpPr/>
            <p:nvPr/>
          </p:nvSpPr>
          <p:spPr bwMode="auto">
            <a:xfrm>
              <a:off x="7430517" y="66836"/>
              <a:ext cx="1614201" cy="1049223"/>
            </a:xfrm>
            <a:prstGeom prst="rect">
              <a:avLst/>
            </a:prstGeom>
            <a:solidFill>
              <a:schemeClr val="bg1"/>
            </a:solidFill>
            <a:ln w="19050" cap="flat" cmpd="sng" algn="ctr">
              <a:solidFill>
                <a:srgbClr val="00243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sz="900" b="1" strike="noStrike" cap="none" normalizeH="0" dirty="0" smtClean="0">
                  <a:ln>
                    <a:noFill/>
                  </a:ln>
                  <a:solidFill>
                    <a:srgbClr val="000000"/>
                  </a:solidFill>
                  <a:latin typeface="Verdana"/>
                </a:rPr>
                <a:t>Overall Departmental Outlook for the Period</a:t>
              </a: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7839882" y="393832"/>
              <a:ext cx="1102585" cy="365760"/>
            </a:xfrm>
            <a:prstGeom prst="rect">
              <a:avLst/>
            </a:prstGeom>
            <a:solidFill>
              <a:schemeClr val="bg1"/>
            </a:solidFill>
            <a:ln w="19050">
              <a:noFill/>
            </a:ln>
          </p:spPr>
          <p:txBody>
            <a:bodyPr wrap="square" rtlCol="0">
              <a:noAutofit/>
            </a:bodyPr>
            <a:lstStyle/>
            <a:p>
              <a:r>
                <a:rPr lang="en-US" sz="800" dirty="0" smtClean="0"/>
                <a:t>December 2011 is the “base-line” period where initial data is first provided and reported.</a:t>
              </a:r>
              <a:endParaRPr lang="en-US" sz="800" dirty="0"/>
            </a:p>
          </p:txBody>
        </p:sp>
        <p:sp>
          <p:nvSpPr>
            <p:cNvPr id="24" name="Oval 23"/>
            <p:cNvSpPr/>
            <p:nvPr/>
          </p:nvSpPr>
          <p:spPr bwMode="auto">
            <a:xfrm>
              <a:off x="7496726" y="557828"/>
              <a:ext cx="273004" cy="307388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19050" cap="flat" cmpd="sng" algn="ctr">
              <a:solidFill>
                <a:srgbClr val="00243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en-US" b="1" strike="noStrike" cap="none" normalizeH="0" dirty="0" smtClean="0">
                <a:ln>
                  <a:noFill/>
                </a:ln>
                <a:solidFill>
                  <a:srgbClr val="000000"/>
                </a:solidFill>
                <a:latin typeface="Verdana"/>
              </a:endParaRPr>
            </a:p>
          </p:txBody>
        </p:sp>
      </p:grp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4105" y="3832528"/>
            <a:ext cx="3745416" cy="23110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31189" y="1235989"/>
            <a:ext cx="3450786" cy="22819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31189" y="3832528"/>
            <a:ext cx="3450786" cy="23110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39116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1" name="Header"/>
          <p:cNvSpPr>
            <a:spLocks noChangeArrowheads="1"/>
          </p:cNvSpPr>
          <p:nvPr/>
        </p:nvSpPr>
        <p:spPr bwMode="auto">
          <a:xfrm>
            <a:off x="1" y="-102260"/>
            <a:ext cx="184731" cy="6617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000" dirty="0" smtClean="0">
                <a:solidFill>
                  <a:prstClr val="black"/>
                </a:solidFill>
                <a:ea typeface="Calibri" pitchFamily="34" charset="0"/>
                <a:cs typeface="Arial" pitchFamily="34" charset="0"/>
              </a:rPr>
              <a:t/>
            </a:r>
            <a:br>
              <a:rPr lang="en-US" sz="1000" dirty="0" smtClean="0">
                <a:solidFill>
                  <a:prstClr val="black"/>
                </a:solidFill>
                <a:ea typeface="Calibri" pitchFamily="34" charset="0"/>
                <a:cs typeface="Arial" pitchFamily="34" charset="0"/>
              </a:rPr>
            </a:br>
            <a:endParaRPr lang="en-US" sz="900" dirty="0" smtClean="0">
              <a:solidFill>
                <a:prstClr val="black"/>
              </a:solidFill>
              <a:cs typeface="Arial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dirty="0" smtClean="0">
              <a:solidFill>
                <a:prstClr val="black"/>
              </a:solidFill>
              <a:cs typeface="Arial" pitchFamily="34" charset="0"/>
            </a:endParaRPr>
          </a:p>
        </p:txBody>
      </p:sp>
      <p:sp>
        <p:nvSpPr>
          <p:cNvPr id="9" name="Rectangle 2"/>
          <p:cNvSpPr txBox="1">
            <a:spLocks noChangeArrowheads="1"/>
          </p:cNvSpPr>
          <p:nvPr/>
        </p:nvSpPr>
        <p:spPr bwMode="auto">
          <a:xfrm>
            <a:off x="487658" y="34999"/>
            <a:ext cx="5189241" cy="4318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29" tIns="45714" rIns="91429" bIns="45714" numCol="1" anchor="ctr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000" b="1" dirty="0" smtClean="0">
                <a:solidFill>
                  <a:srgbClr val="5A6F54"/>
                </a:solidFill>
              </a:rPr>
              <a:t>Department:  Investment, Risk and Debt</a:t>
            </a:r>
          </a:p>
        </p:txBody>
      </p:sp>
      <p:sp>
        <p:nvSpPr>
          <p:cNvPr id="11" name="Slide Number Placeholder 7"/>
          <p:cNvSpPr txBox="1">
            <a:spLocks/>
          </p:cNvSpPr>
          <p:nvPr/>
        </p:nvSpPr>
        <p:spPr>
          <a:xfrm>
            <a:off x="8896350" y="6684167"/>
            <a:ext cx="247650" cy="109537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sz="12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sz="12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sz="12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sz="12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fld id="{1E9D88E3-AEEC-4456-BFCA-9366EFD4594A}" type="slidenum">
              <a:rPr lang="en-US" sz="900" smtClean="0">
                <a:solidFill>
                  <a:schemeClr val="bg1"/>
                </a:solidFill>
              </a:rPr>
              <a:pPr>
                <a:defRPr/>
              </a:pPr>
              <a:t>3</a:t>
            </a:fld>
            <a:endParaRPr lang="en-US" sz="900" dirty="0">
              <a:solidFill>
                <a:schemeClr val="bg1"/>
              </a:solidFill>
            </a:endParaRP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26817695"/>
              </p:ext>
            </p:extLst>
          </p:nvPr>
        </p:nvGraphicFramePr>
        <p:xfrm>
          <a:off x="4809647" y="6215580"/>
          <a:ext cx="2704860" cy="383505"/>
        </p:xfrm>
        <a:graphic>
          <a:graphicData uri="http://schemas.openxmlformats.org/drawingml/2006/table">
            <a:tbl>
              <a:tblPr/>
              <a:tblGrid>
                <a:gridCol w="512950"/>
                <a:gridCol w="2191910"/>
              </a:tblGrid>
              <a:tr h="11177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 cap="all" baseline="0" dirty="0" smtClean="0">
                          <a:latin typeface="Arial"/>
                        </a:rPr>
                        <a:t>Green</a:t>
                      </a:r>
                      <a:endParaRPr lang="en-US" sz="800" b="1" i="0" u="none" strike="noStrike" cap="all" baseline="0" dirty="0">
                        <a:latin typeface="Arial"/>
                      </a:endParaRPr>
                    </a:p>
                  </a:txBody>
                  <a:tcPr marL="5915" marR="5915" marT="591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 baseline="0" dirty="0" smtClean="0">
                          <a:latin typeface="Arial"/>
                        </a:rPr>
                        <a:t>Improving trends, on track for achievement of goals</a:t>
                      </a:r>
                      <a:endParaRPr lang="en-US" sz="700" b="0" i="0" u="none" strike="noStrike" dirty="0">
                        <a:latin typeface="Arial"/>
                      </a:endParaRPr>
                    </a:p>
                  </a:txBody>
                  <a:tcPr marL="70975" marR="5915" marT="591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11776"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1" i="0" u="none" strike="noStrike" cap="all" baseline="0" dirty="0" smtClean="0">
                          <a:latin typeface="Arial"/>
                        </a:rPr>
                        <a:t>Yellow</a:t>
                      </a:r>
                      <a:endParaRPr lang="en-US" sz="800" b="1" i="0" u="none" strike="noStrike" cap="all" baseline="0" dirty="0">
                        <a:latin typeface="Arial"/>
                      </a:endParaRPr>
                    </a:p>
                  </a:txBody>
                  <a:tcPr marL="5915" marR="5915" marT="591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rtl="0"/>
                      <a:r>
                        <a:rPr lang="en-US" sz="7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No change in results</a:t>
                      </a:r>
                    </a:p>
                  </a:txBody>
                  <a:tcPr marL="70975" marR="5915" marT="591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1177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 cap="all" baseline="0" dirty="0" smtClean="0">
                          <a:latin typeface="Arial"/>
                        </a:rPr>
                        <a:t>Red</a:t>
                      </a:r>
                      <a:endParaRPr lang="en-US" sz="800" b="1" i="0" u="none" strike="noStrike" cap="all" baseline="0" dirty="0">
                        <a:latin typeface="Arial"/>
                      </a:endParaRPr>
                    </a:p>
                  </a:txBody>
                  <a:tcPr marL="5915" marR="5915" marT="591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7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Declining trends</a:t>
                      </a:r>
                    </a:p>
                  </a:txBody>
                  <a:tcPr marL="70975" marR="5915" marT="591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sp>
        <p:nvSpPr>
          <p:cNvPr id="12" name="Rectangle 4"/>
          <p:cNvSpPr>
            <a:spLocks noChangeArrowheads="1"/>
          </p:cNvSpPr>
          <p:nvPr/>
        </p:nvSpPr>
        <p:spPr bwMode="auto">
          <a:xfrm>
            <a:off x="495013" y="467177"/>
            <a:ext cx="8234363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400" b="1" i="1" dirty="0" smtClean="0">
                <a:solidFill>
                  <a:prstClr val="black"/>
                </a:solidFill>
                <a:cs typeface="Arial" charset="0"/>
              </a:rPr>
              <a:t>As of December 31, 2011</a:t>
            </a:r>
            <a:endParaRPr lang="en-US" sz="1400" b="1" dirty="0" smtClean="0">
              <a:solidFill>
                <a:prstClr val="black"/>
              </a:solidFill>
              <a:cs typeface="Arial" charset="0"/>
            </a:endParaRPr>
          </a:p>
        </p:txBody>
      </p:sp>
      <p:graphicFrame>
        <p:nvGraphicFramePr>
          <p:cNvPr id="16" name="Bottom Chart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60083483"/>
              </p:ext>
            </p:extLst>
          </p:nvPr>
        </p:nvGraphicFramePr>
        <p:xfrm>
          <a:off x="344851" y="936659"/>
          <a:ext cx="3935375" cy="29946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99268"/>
                <a:gridCol w="789581"/>
                <a:gridCol w="585826"/>
                <a:gridCol w="760700"/>
              </a:tblGrid>
              <a:tr h="270982">
                <a:tc>
                  <a:txBody>
                    <a:bodyPr/>
                    <a:lstStyle/>
                    <a:p>
                      <a:pPr algn="ctr"/>
                      <a:r>
                        <a:rPr lang="en-US" sz="900" cap="small" baseline="0" dirty="0" smtClean="0">
                          <a:solidFill>
                            <a:schemeClr val="tx1"/>
                          </a:solidFill>
                        </a:rPr>
                        <a:t>Key Performance Indicator</a:t>
                      </a:r>
                      <a:endParaRPr lang="en-US" sz="900" cap="small" baseline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cap="small" baseline="0" dirty="0" smtClean="0">
                          <a:solidFill>
                            <a:schemeClr val="tx1"/>
                          </a:solidFill>
                        </a:rPr>
                        <a:t>Current Month Status</a:t>
                      </a:r>
                      <a:endParaRPr lang="en-US" sz="900" cap="small" baseline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cap="small" baseline="0" dirty="0" smtClean="0">
                          <a:solidFill>
                            <a:schemeClr val="tx1"/>
                          </a:solidFill>
                        </a:rPr>
                        <a:t>Goal</a:t>
                      </a:r>
                      <a:endParaRPr lang="en-US" sz="800" cap="small" baseline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cap="small" baseline="0" dirty="0" smtClean="0">
                          <a:solidFill>
                            <a:schemeClr val="tx1"/>
                          </a:solidFill>
                        </a:rPr>
                        <a:t>frequency</a:t>
                      </a:r>
                      <a:endParaRPr lang="en-US" sz="800" cap="small" baseline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50000"/>
                        <a:lumOff val="50000"/>
                      </a:schemeClr>
                    </a:solidFill>
                  </a:tcPr>
                </a:tc>
              </a:tr>
              <a:tr h="408058">
                <a:tc>
                  <a:txBody>
                    <a:bodyPr/>
                    <a:lstStyle/>
                    <a:p>
                      <a:pPr marL="0" indent="0" algn="l" fontAlgn="t">
                        <a:buFont typeface="Arial" pitchFamily="34" charset="0"/>
                        <a:buNone/>
                      </a:pPr>
                      <a:r>
                        <a:rPr lang="en-US" sz="8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Cash Management:</a:t>
                      </a:r>
                    </a:p>
                    <a:p>
                      <a:pPr marL="0" indent="0" algn="l" fontAlgn="t">
                        <a:buFont typeface="Arial" pitchFamily="34" charset="0"/>
                        <a:buNone/>
                      </a:pPr>
                      <a:r>
                        <a:rPr lang="en-US" sz="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Monthly interest revenues compared to budget.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1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en-US" sz="800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Cumulative Actuals</a:t>
                      </a:r>
                      <a:r>
                        <a:rPr lang="en-US" sz="800" b="1" baseline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 Exceed Budget by $270,000</a:t>
                      </a:r>
                      <a:endParaRPr lang="en-US" sz="8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Budget</a:t>
                      </a:r>
                      <a:r>
                        <a:rPr lang="en-US" sz="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or Greater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Monthly</a:t>
                      </a:r>
                      <a:r>
                        <a:rPr lang="en-US" sz="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Reporting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36995">
                <a:tc>
                  <a:txBody>
                    <a:bodyPr/>
                    <a:lstStyle/>
                    <a:p>
                      <a:pPr marL="0" marR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Cash Management:</a:t>
                      </a:r>
                    </a:p>
                    <a:p>
                      <a:pPr marL="0" marR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# of bank accounts with a daily negative balance during the period.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1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en-US" sz="800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0</a:t>
                      </a:r>
                      <a:endParaRPr lang="en-US" sz="8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Monthly Reporting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36995"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Risk Management:</a:t>
                      </a:r>
                    </a:p>
                    <a:p>
                      <a:pPr algn="l" fontAlgn="t"/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Dollar amount of risk management claims</a:t>
                      </a:r>
                      <a:endParaRPr lang="en-US" sz="800" b="0" i="0" u="none" strike="noStrike" baseline="0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en-US" sz="800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$1,157,249</a:t>
                      </a:r>
                      <a:endParaRPr lang="en-US" sz="8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To be established for future reports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Monthly Reporting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57117"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Risk Management:</a:t>
                      </a:r>
                    </a:p>
                    <a:p>
                      <a:pPr algn="l" fontAlgn="t"/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Average number of days litigated and non-litigated claims submitted to TPA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en-US" sz="800" b="1" dirty="0" smtClean="0">
                          <a:latin typeface="+mn-lt"/>
                        </a:rPr>
                        <a:t>Within</a:t>
                      </a:r>
                      <a:r>
                        <a:rPr lang="en-US" sz="800" b="1" baseline="0" dirty="0" smtClean="0">
                          <a:latin typeface="+mn-lt"/>
                        </a:rPr>
                        <a:t> 2 Days</a:t>
                      </a:r>
                      <a:endParaRPr lang="en-US" sz="800" b="1" dirty="0" smtClean="0"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1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1" dirty="0" smtClean="0">
                          <a:latin typeface="+mn-lt"/>
                        </a:rPr>
                        <a:t>Within</a:t>
                      </a:r>
                      <a:r>
                        <a:rPr lang="en-US" sz="800" b="1" baseline="0" dirty="0" smtClean="0">
                          <a:latin typeface="+mn-lt"/>
                        </a:rPr>
                        <a:t> 2 Days</a:t>
                      </a:r>
                      <a:endParaRPr lang="en-US" sz="800" b="1" dirty="0" smtClean="0"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Monthly Reporting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542925"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Endowment</a:t>
                      </a:r>
                      <a:r>
                        <a:rPr lang="en-US" sz="8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Management:</a:t>
                      </a:r>
                    </a:p>
                    <a:p>
                      <a:pPr marL="0" marR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# of days materials submitted to Committee</a:t>
                      </a:r>
                      <a:r>
                        <a:rPr lang="en-US" sz="8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before the meeting date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1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en-US" sz="800" b="1" dirty="0" smtClean="0">
                          <a:latin typeface="+mn-lt"/>
                        </a:rPr>
                        <a:t>3 Days</a:t>
                      </a:r>
                    </a:p>
                    <a:p>
                      <a:pPr marL="0" marR="0" lvl="1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endParaRPr lang="en-US" sz="800" b="1" dirty="0" smtClean="0"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1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1" dirty="0" smtClean="0">
                          <a:latin typeface="+mn-lt"/>
                        </a:rPr>
                        <a:t>Within</a:t>
                      </a:r>
                      <a:r>
                        <a:rPr lang="en-US" sz="800" b="1" baseline="0" dirty="0" smtClean="0">
                          <a:latin typeface="+mn-lt"/>
                        </a:rPr>
                        <a:t> 5 Days</a:t>
                      </a:r>
                      <a:endParaRPr lang="en-US" sz="800" b="1" dirty="0" smtClean="0"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Quarterly Reporting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cxnSp>
        <p:nvCxnSpPr>
          <p:cNvPr id="3" name="Straight Connector 2"/>
          <p:cNvCxnSpPr>
            <a:endCxn id="12" idx="2"/>
          </p:cNvCxnSpPr>
          <p:nvPr/>
        </p:nvCxnSpPr>
        <p:spPr bwMode="auto">
          <a:xfrm>
            <a:off x="495013" y="774954"/>
            <a:ext cx="4117182" cy="0"/>
          </a:xfrm>
          <a:prstGeom prst="line">
            <a:avLst/>
          </a:prstGeom>
          <a:noFill/>
          <a:ln w="31750" cap="flat" cmpd="sng" algn="ctr">
            <a:solidFill>
              <a:schemeClr val="accent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grpSp>
        <p:nvGrpSpPr>
          <p:cNvPr id="19" name="Group 18"/>
          <p:cNvGrpSpPr/>
          <p:nvPr/>
        </p:nvGrpSpPr>
        <p:grpSpPr>
          <a:xfrm>
            <a:off x="6965817" y="69022"/>
            <a:ext cx="382671" cy="690205"/>
            <a:chOff x="604297" y="1561930"/>
            <a:chExt cx="1001865" cy="2019631"/>
          </a:xfrm>
        </p:grpSpPr>
        <p:sp>
          <p:nvSpPr>
            <p:cNvPr id="4" name="Rectangle 3"/>
            <p:cNvSpPr/>
            <p:nvPr/>
          </p:nvSpPr>
          <p:spPr bwMode="auto">
            <a:xfrm>
              <a:off x="604297" y="1561930"/>
              <a:ext cx="1001865" cy="2019631"/>
            </a:xfrm>
            <a:prstGeom prst="rect">
              <a:avLst/>
            </a:prstGeom>
            <a:solidFill>
              <a:schemeClr val="accent3"/>
            </a:solidFill>
            <a:ln w="19050" cap="flat" cmpd="sng" algn="ctr">
              <a:solidFill>
                <a:srgbClr val="00243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en-US" b="1" strike="noStrike" cap="none" normalizeH="0" dirty="0" smtClean="0">
                <a:ln>
                  <a:noFill/>
                </a:ln>
                <a:solidFill>
                  <a:srgbClr val="000000"/>
                </a:solidFill>
                <a:latin typeface="Verdana"/>
              </a:endParaRPr>
            </a:p>
          </p:txBody>
        </p:sp>
        <p:sp>
          <p:nvSpPr>
            <p:cNvPr id="5" name="Oval 4"/>
            <p:cNvSpPr/>
            <p:nvPr/>
          </p:nvSpPr>
          <p:spPr bwMode="auto">
            <a:xfrm>
              <a:off x="922348" y="1741063"/>
              <a:ext cx="333955" cy="436865"/>
            </a:xfrm>
            <a:prstGeom prst="ellipse">
              <a:avLst/>
            </a:prstGeom>
            <a:solidFill>
              <a:srgbClr val="FF0000"/>
            </a:solidFill>
            <a:ln w="19050" cap="flat" cmpd="sng" algn="ctr">
              <a:solidFill>
                <a:srgbClr val="00243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en-US" b="1" strike="noStrike" cap="none" normalizeH="0" dirty="0" smtClean="0">
                <a:ln>
                  <a:noFill/>
                </a:ln>
                <a:solidFill>
                  <a:srgbClr val="000000"/>
                </a:solidFill>
                <a:latin typeface="Verdana"/>
              </a:endParaRPr>
            </a:p>
          </p:txBody>
        </p:sp>
        <p:sp>
          <p:nvSpPr>
            <p:cNvPr id="17" name="Oval 16"/>
            <p:cNvSpPr/>
            <p:nvPr/>
          </p:nvSpPr>
          <p:spPr bwMode="auto">
            <a:xfrm>
              <a:off x="938251" y="2363003"/>
              <a:ext cx="333955" cy="436865"/>
            </a:xfrm>
            <a:prstGeom prst="ellipse">
              <a:avLst/>
            </a:prstGeom>
            <a:solidFill>
              <a:srgbClr val="FFFF00"/>
            </a:solidFill>
            <a:ln w="19050" cap="flat" cmpd="sng" algn="ctr">
              <a:solidFill>
                <a:srgbClr val="00243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en-US" b="1" strike="noStrike" cap="none" normalizeH="0" dirty="0" smtClean="0">
                <a:ln>
                  <a:noFill/>
                </a:ln>
                <a:solidFill>
                  <a:srgbClr val="000000"/>
                </a:solidFill>
                <a:latin typeface="Verdana"/>
              </a:endParaRPr>
            </a:p>
          </p:txBody>
        </p:sp>
        <p:sp>
          <p:nvSpPr>
            <p:cNvPr id="18" name="Oval 17"/>
            <p:cNvSpPr/>
            <p:nvPr/>
          </p:nvSpPr>
          <p:spPr bwMode="auto">
            <a:xfrm>
              <a:off x="938251" y="2971963"/>
              <a:ext cx="333955" cy="436865"/>
            </a:xfrm>
            <a:prstGeom prst="ellipse">
              <a:avLst/>
            </a:prstGeom>
            <a:solidFill>
              <a:srgbClr val="005828"/>
            </a:solidFill>
            <a:ln w="19050" cap="flat" cmpd="sng" algn="ctr">
              <a:solidFill>
                <a:srgbClr val="00243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en-US" b="1" strike="noStrike" cap="none" normalizeH="0" dirty="0" smtClean="0">
                <a:ln>
                  <a:noFill/>
                </a:ln>
                <a:solidFill>
                  <a:srgbClr val="000000"/>
                </a:solidFill>
                <a:latin typeface="Verdana"/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7448298" y="69022"/>
            <a:ext cx="1614201" cy="1049223"/>
            <a:chOff x="7430517" y="66836"/>
            <a:chExt cx="1614201" cy="1049223"/>
          </a:xfrm>
        </p:grpSpPr>
        <p:sp>
          <p:nvSpPr>
            <p:cNvPr id="6" name="Rectangle 5"/>
            <p:cNvSpPr/>
            <p:nvPr/>
          </p:nvSpPr>
          <p:spPr bwMode="auto">
            <a:xfrm>
              <a:off x="7430517" y="66836"/>
              <a:ext cx="1614201" cy="1049223"/>
            </a:xfrm>
            <a:prstGeom prst="rect">
              <a:avLst/>
            </a:prstGeom>
            <a:solidFill>
              <a:schemeClr val="bg1"/>
            </a:solidFill>
            <a:ln w="19050" cap="flat" cmpd="sng" algn="ctr">
              <a:solidFill>
                <a:srgbClr val="00243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sz="900" b="1" strike="noStrike" cap="none" normalizeH="0" dirty="0" smtClean="0">
                  <a:ln>
                    <a:noFill/>
                  </a:ln>
                  <a:solidFill>
                    <a:srgbClr val="000000"/>
                  </a:solidFill>
                  <a:latin typeface="Verdana"/>
                </a:rPr>
                <a:t>Overall Departmental Outlook for the Period</a:t>
              </a: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7839882" y="393832"/>
              <a:ext cx="1102585" cy="365760"/>
            </a:xfrm>
            <a:prstGeom prst="rect">
              <a:avLst/>
            </a:prstGeom>
            <a:solidFill>
              <a:schemeClr val="bg1"/>
            </a:solidFill>
            <a:ln w="19050">
              <a:noFill/>
            </a:ln>
          </p:spPr>
          <p:txBody>
            <a:bodyPr wrap="square" rtlCol="0">
              <a:noAutofit/>
            </a:bodyPr>
            <a:lstStyle/>
            <a:p>
              <a:r>
                <a:rPr lang="en-US" sz="800" dirty="0" smtClean="0"/>
                <a:t>December 2011 is the “base-line” period where initial data is first provided and reported.</a:t>
              </a:r>
              <a:endParaRPr lang="en-US" sz="800" dirty="0"/>
            </a:p>
          </p:txBody>
        </p:sp>
        <p:sp>
          <p:nvSpPr>
            <p:cNvPr id="24" name="Oval 23"/>
            <p:cNvSpPr/>
            <p:nvPr/>
          </p:nvSpPr>
          <p:spPr bwMode="auto">
            <a:xfrm>
              <a:off x="7496726" y="557828"/>
              <a:ext cx="273004" cy="307388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19050" cap="flat" cmpd="sng" algn="ctr">
              <a:solidFill>
                <a:srgbClr val="00243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en-US" b="1" strike="noStrike" cap="none" normalizeH="0" dirty="0" smtClean="0">
                <a:ln>
                  <a:noFill/>
                </a:ln>
                <a:solidFill>
                  <a:srgbClr val="000000"/>
                </a:solidFill>
                <a:latin typeface="Verdana"/>
              </a:endParaRP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4754550" y="1698326"/>
            <a:ext cx="3974826" cy="3292774"/>
            <a:chOff x="506931" y="867402"/>
            <a:chExt cx="3974826" cy="2896249"/>
          </a:xfrm>
        </p:grpSpPr>
        <p:pic>
          <p:nvPicPr>
            <p:cNvPr id="2050" name="Picture 2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6931" y="867402"/>
              <a:ext cx="3974826" cy="289624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" name="TextBox 1"/>
            <p:cNvSpPr txBox="1"/>
            <p:nvPr/>
          </p:nvSpPr>
          <p:spPr>
            <a:xfrm>
              <a:off x="2018094" y="1514474"/>
              <a:ext cx="952500" cy="219075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r>
                <a:rPr lang="en-US" sz="1000" b="1" dirty="0" smtClean="0"/>
                <a:t>(in millions)</a:t>
              </a:r>
              <a:endParaRPr lang="en-US" sz="1000" b="1" dirty="0"/>
            </a:p>
          </p:txBody>
        </p:sp>
      </p:grp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9303" y="4095750"/>
            <a:ext cx="3966472" cy="24645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06270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1" name="Header"/>
          <p:cNvSpPr>
            <a:spLocks noChangeArrowheads="1"/>
          </p:cNvSpPr>
          <p:nvPr/>
        </p:nvSpPr>
        <p:spPr bwMode="auto">
          <a:xfrm>
            <a:off x="1" y="-102260"/>
            <a:ext cx="184731" cy="6617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000" dirty="0" smtClean="0">
                <a:solidFill>
                  <a:prstClr val="black"/>
                </a:solidFill>
                <a:ea typeface="Calibri" pitchFamily="34" charset="0"/>
                <a:cs typeface="Arial" pitchFamily="34" charset="0"/>
              </a:rPr>
              <a:t/>
            </a:r>
            <a:br>
              <a:rPr lang="en-US" sz="1000" dirty="0" smtClean="0">
                <a:solidFill>
                  <a:prstClr val="black"/>
                </a:solidFill>
                <a:ea typeface="Calibri" pitchFamily="34" charset="0"/>
                <a:cs typeface="Arial" pitchFamily="34" charset="0"/>
              </a:rPr>
            </a:br>
            <a:endParaRPr lang="en-US" sz="900" dirty="0" smtClean="0">
              <a:solidFill>
                <a:prstClr val="black"/>
              </a:solidFill>
              <a:cs typeface="Arial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dirty="0" smtClean="0">
              <a:solidFill>
                <a:prstClr val="black"/>
              </a:solidFill>
              <a:cs typeface="Arial" pitchFamily="34" charset="0"/>
            </a:endParaRPr>
          </a:p>
        </p:txBody>
      </p:sp>
      <p:sp>
        <p:nvSpPr>
          <p:cNvPr id="9" name="Rectangle 2"/>
          <p:cNvSpPr txBox="1">
            <a:spLocks noChangeArrowheads="1"/>
          </p:cNvSpPr>
          <p:nvPr/>
        </p:nvSpPr>
        <p:spPr bwMode="auto">
          <a:xfrm>
            <a:off x="487659" y="128053"/>
            <a:ext cx="4712992" cy="4318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29" tIns="45714" rIns="91429" bIns="45714" numCol="1" anchor="ctr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000" b="1" dirty="0" smtClean="0">
                <a:solidFill>
                  <a:srgbClr val="5A6F54"/>
                </a:solidFill>
              </a:rPr>
              <a:t>Department:  Procurement and Strategic Sourcing (PASS)</a:t>
            </a:r>
          </a:p>
        </p:txBody>
      </p:sp>
      <p:sp>
        <p:nvSpPr>
          <p:cNvPr id="11" name="Slide Number Placeholder 7"/>
          <p:cNvSpPr txBox="1">
            <a:spLocks/>
          </p:cNvSpPr>
          <p:nvPr/>
        </p:nvSpPr>
        <p:spPr>
          <a:xfrm>
            <a:off x="8896350" y="6684167"/>
            <a:ext cx="247650" cy="109537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sz="12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sz="12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sz="12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sz="12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fld id="{1E9D88E3-AEEC-4456-BFCA-9366EFD4594A}" type="slidenum">
              <a:rPr lang="en-US" sz="900" smtClean="0">
                <a:solidFill>
                  <a:schemeClr val="bg1"/>
                </a:solidFill>
              </a:rPr>
              <a:pPr>
                <a:defRPr/>
              </a:pPr>
              <a:t>4</a:t>
            </a:fld>
            <a:endParaRPr lang="en-US" sz="900" dirty="0">
              <a:solidFill>
                <a:schemeClr val="bg1"/>
              </a:solidFill>
            </a:endParaRP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09966111"/>
              </p:ext>
            </p:extLst>
          </p:nvPr>
        </p:nvGraphicFramePr>
        <p:xfrm>
          <a:off x="92366" y="6300662"/>
          <a:ext cx="2704860" cy="383505"/>
        </p:xfrm>
        <a:graphic>
          <a:graphicData uri="http://schemas.openxmlformats.org/drawingml/2006/table">
            <a:tbl>
              <a:tblPr/>
              <a:tblGrid>
                <a:gridCol w="512950"/>
                <a:gridCol w="2191910"/>
              </a:tblGrid>
              <a:tr h="11177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 cap="all" baseline="0" dirty="0" smtClean="0">
                          <a:latin typeface="Arial"/>
                        </a:rPr>
                        <a:t>Green</a:t>
                      </a:r>
                      <a:endParaRPr lang="en-US" sz="800" b="1" i="0" u="none" strike="noStrike" cap="all" baseline="0" dirty="0">
                        <a:latin typeface="Arial"/>
                      </a:endParaRPr>
                    </a:p>
                  </a:txBody>
                  <a:tcPr marL="5915" marR="5915" marT="591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 baseline="0" dirty="0" smtClean="0">
                          <a:latin typeface="Arial"/>
                        </a:rPr>
                        <a:t>Improving trends, on track for achievement of goals</a:t>
                      </a:r>
                      <a:endParaRPr lang="en-US" sz="700" b="0" i="0" u="none" strike="noStrike" dirty="0">
                        <a:latin typeface="Arial"/>
                      </a:endParaRPr>
                    </a:p>
                  </a:txBody>
                  <a:tcPr marL="70975" marR="5915" marT="591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11776"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1" i="0" u="none" strike="noStrike" cap="all" baseline="0" dirty="0" smtClean="0">
                          <a:latin typeface="Arial"/>
                        </a:rPr>
                        <a:t>Yellow</a:t>
                      </a:r>
                      <a:endParaRPr lang="en-US" sz="800" b="1" i="0" u="none" strike="noStrike" cap="all" baseline="0" dirty="0">
                        <a:latin typeface="Arial"/>
                      </a:endParaRPr>
                    </a:p>
                  </a:txBody>
                  <a:tcPr marL="5915" marR="5915" marT="591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rtl="0"/>
                      <a:r>
                        <a:rPr lang="en-US" sz="7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No change in results</a:t>
                      </a:r>
                    </a:p>
                  </a:txBody>
                  <a:tcPr marL="70975" marR="5915" marT="591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1177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 cap="all" baseline="0" dirty="0" smtClean="0">
                          <a:latin typeface="Arial"/>
                        </a:rPr>
                        <a:t>Red</a:t>
                      </a:r>
                      <a:endParaRPr lang="en-US" sz="800" b="1" i="0" u="none" strike="noStrike" cap="all" baseline="0" dirty="0">
                        <a:latin typeface="Arial"/>
                      </a:endParaRPr>
                    </a:p>
                  </a:txBody>
                  <a:tcPr marL="5915" marR="5915" marT="591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7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Declining trends</a:t>
                      </a:r>
                    </a:p>
                  </a:txBody>
                  <a:tcPr marL="70975" marR="5915" marT="591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sp>
        <p:nvSpPr>
          <p:cNvPr id="12" name="Rectangle 4"/>
          <p:cNvSpPr>
            <a:spLocks noChangeArrowheads="1"/>
          </p:cNvSpPr>
          <p:nvPr/>
        </p:nvSpPr>
        <p:spPr bwMode="auto">
          <a:xfrm>
            <a:off x="495013" y="560231"/>
            <a:ext cx="8234363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400" b="1" i="1" dirty="0" smtClean="0">
                <a:solidFill>
                  <a:prstClr val="black"/>
                </a:solidFill>
                <a:cs typeface="Arial" charset="0"/>
              </a:rPr>
              <a:t>As of December 31, 2011</a:t>
            </a:r>
            <a:endParaRPr lang="en-US" sz="1400" b="1" dirty="0" smtClean="0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13" name="Slide Number Placeholder 6"/>
          <p:cNvSpPr>
            <a:spLocks noGrp="1"/>
          </p:cNvSpPr>
          <p:nvPr>
            <p:ph type="sldNum" sz="quarter" idx="10"/>
          </p:nvPr>
        </p:nvSpPr>
        <p:spPr>
          <a:xfrm>
            <a:off x="25402" y="6362700"/>
            <a:ext cx="355598" cy="261384"/>
          </a:xfrm>
        </p:spPr>
        <p:txBody>
          <a:bodyPr/>
          <a:lstStyle/>
          <a:p>
            <a:pPr>
              <a:defRPr/>
            </a:pPr>
            <a:fld id="{22AE2069-F500-4A3A-BCCE-FC35EA1CCF60}" type="slidenum">
              <a:rPr lang="en-US" sz="800" b="0" smtClean="0">
                <a:solidFill>
                  <a:srgbClr val="5A6F54"/>
                </a:solidFill>
              </a:rPr>
              <a:pPr>
                <a:defRPr/>
              </a:pPr>
              <a:t>4</a:t>
            </a:fld>
            <a:endParaRPr lang="en-US" sz="800" b="0" dirty="0">
              <a:solidFill>
                <a:srgbClr val="5A6F54"/>
              </a:solidFill>
            </a:endParaRPr>
          </a:p>
        </p:txBody>
      </p:sp>
      <p:cxnSp>
        <p:nvCxnSpPr>
          <p:cNvPr id="3" name="Straight Connector 2"/>
          <p:cNvCxnSpPr>
            <a:endCxn id="12" idx="2"/>
          </p:cNvCxnSpPr>
          <p:nvPr/>
        </p:nvCxnSpPr>
        <p:spPr bwMode="auto">
          <a:xfrm>
            <a:off x="495013" y="868008"/>
            <a:ext cx="4117182" cy="0"/>
          </a:xfrm>
          <a:prstGeom prst="line">
            <a:avLst/>
          </a:prstGeom>
          <a:noFill/>
          <a:ln w="31750" cap="flat" cmpd="sng" algn="ctr">
            <a:solidFill>
              <a:schemeClr val="accent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grpSp>
        <p:nvGrpSpPr>
          <p:cNvPr id="19" name="Group 18"/>
          <p:cNvGrpSpPr/>
          <p:nvPr/>
        </p:nvGrpSpPr>
        <p:grpSpPr>
          <a:xfrm>
            <a:off x="6975701" y="66835"/>
            <a:ext cx="382671" cy="690205"/>
            <a:chOff x="604297" y="1561930"/>
            <a:chExt cx="1001865" cy="2019631"/>
          </a:xfrm>
        </p:grpSpPr>
        <p:sp>
          <p:nvSpPr>
            <p:cNvPr id="4" name="Rectangle 3"/>
            <p:cNvSpPr/>
            <p:nvPr/>
          </p:nvSpPr>
          <p:spPr bwMode="auto">
            <a:xfrm>
              <a:off x="604297" y="1561930"/>
              <a:ext cx="1001865" cy="2019631"/>
            </a:xfrm>
            <a:prstGeom prst="rect">
              <a:avLst/>
            </a:prstGeom>
            <a:solidFill>
              <a:schemeClr val="accent3"/>
            </a:solidFill>
            <a:ln w="19050" cap="flat" cmpd="sng" algn="ctr">
              <a:solidFill>
                <a:srgbClr val="00243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en-US" b="1" strike="noStrike" cap="none" normalizeH="0" dirty="0" smtClean="0">
                <a:ln>
                  <a:noFill/>
                </a:ln>
                <a:solidFill>
                  <a:srgbClr val="000000"/>
                </a:solidFill>
                <a:latin typeface="Verdana"/>
              </a:endParaRPr>
            </a:p>
          </p:txBody>
        </p:sp>
        <p:sp>
          <p:nvSpPr>
            <p:cNvPr id="5" name="Oval 4"/>
            <p:cNvSpPr/>
            <p:nvPr/>
          </p:nvSpPr>
          <p:spPr bwMode="auto">
            <a:xfrm>
              <a:off x="922348" y="1741063"/>
              <a:ext cx="333955" cy="436865"/>
            </a:xfrm>
            <a:prstGeom prst="ellipse">
              <a:avLst/>
            </a:prstGeom>
            <a:solidFill>
              <a:srgbClr val="FF0000"/>
            </a:solidFill>
            <a:ln w="19050" cap="flat" cmpd="sng" algn="ctr">
              <a:solidFill>
                <a:srgbClr val="00243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en-US" b="1" strike="noStrike" cap="none" normalizeH="0" dirty="0" smtClean="0">
                <a:ln>
                  <a:noFill/>
                </a:ln>
                <a:solidFill>
                  <a:srgbClr val="000000"/>
                </a:solidFill>
                <a:latin typeface="Verdana"/>
              </a:endParaRPr>
            </a:p>
          </p:txBody>
        </p:sp>
        <p:sp>
          <p:nvSpPr>
            <p:cNvPr id="17" name="Oval 16"/>
            <p:cNvSpPr/>
            <p:nvPr/>
          </p:nvSpPr>
          <p:spPr bwMode="auto">
            <a:xfrm>
              <a:off x="938251" y="2363003"/>
              <a:ext cx="333955" cy="436865"/>
            </a:xfrm>
            <a:prstGeom prst="ellipse">
              <a:avLst/>
            </a:prstGeom>
            <a:solidFill>
              <a:srgbClr val="FFFF00"/>
            </a:solidFill>
            <a:ln w="19050" cap="flat" cmpd="sng" algn="ctr">
              <a:solidFill>
                <a:srgbClr val="00243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en-US" b="1" strike="noStrike" cap="none" normalizeH="0" dirty="0" smtClean="0">
                <a:ln>
                  <a:noFill/>
                </a:ln>
                <a:solidFill>
                  <a:srgbClr val="000000"/>
                </a:solidFill>
                <a:latin typeface="Verdana"/>
              </a:endParaRPr>
            </a:p>
          </p:txBody>
        </p:sp>
        <p:sp>
          <p:nvSpPr>
            <p:cNvPr id="18" name="Oval 17"/>
            <p:cNvSpPr/>
            <p:nvPr/>
          </p:nvSpPr>
          <p:spPr bwMode="auto">
            <a:xfrm>
              <a:off x="938251" y="2971963"/>
              <a:ext cx="333955" cy="436865"/>
            </a:xfrm>
            <a:prstGeom prst="ellipse">
              <a:avLst/>
            </a:prstGeom>
            <a:solidFill>
              <a:srgbClr val="005828"/>
            </a:solidFill>
            <a:ln w="19050" cap="flat" cmpd="sng" algn="ctr">
              <a:solidFill>
                <a:srgbClr val="00243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en-US" b="1" strike="noStrike" cap="none" normalizeH="0" dirty="0" smtClean="0">
                <a:ln>
                  <a:noFill/>
                </a:ln>
                <a:solidFill>
                  <a:srgbClr val="000000"/>
                </a:solidFill>
                <a:latin typeface="Verdana"/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7458182" y="66835"/>
            <a:ext cx="1614201" cy="1049223"/>
            <a:chOff x="7430517" y="66836"/>
            <a:chExt cx="1614201" cy="1049223"/>
          </a:xfrm>
        </p:grpSpPr>
        <p:sp>
          <p:nvSpPr>
            <p:cNvPr id="6" name="Rectangle 5"/>
            <p:cNvSpPr/>
            <p:nvPr/>
          </p:nvSpPr>
          <p:spPr bwMode="auto">
            <a:xfrm>
              <a:off x="7430517" y="66836"/>
              <a:ext cx="1614201" cy="1049223"/>
            </a:xfrm>
            <a:prstGeom prst="rect">
              <a:avLst/>
            </a:prstGeom>
            <a:solidFill>
              <a:schemeClr val="bg1"/>
            </a:solidFill>
            <a:ln w="19050" cap="flat" cmpd="sng" algn="ctr">
              <a:solidFill>
                <a:srgbClr val="00243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sz="900" b="1" strike="noStrike" cap="none" normalizeH="0" dirty="0" smtClean="0">
                  <a:ln>
                    <a:noFill/>
                  </a:ln>
                  <a:solidFill>
                    <a:srgbClr val="000000"/>
                  </a:solidFill>
                  <a:latin typeface="Verdana"/>
                </a:rPr>
                <a:t>Overall Departmental Outlook for the Period</a:t>
              </a: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7839882" y="332250"/>
              <a:ext cx="1102585" cy="365760"/>
            </a:xfrm>
            <a:prstGeom prst="rect">
              <a:avLst/>
            </a:prstGeom>
            <a:solidFill>
              <a:schemeClr val="bg1"/>
            </a:solidFill>
            <a:ln w="19050">
              <a:noFill/>
            </a:ln>
          </p:spPr>
          <p:txBody>
            <a:bodyPr wrap="square" rtlCol="0">
              <a:noAutofit/>
            </a:bodyPr>
            <a:lstStyle/>
            <a:p>
              <a:r>
                <a:rPr lang="en-US" sz="800" dirty="0" smtClean="0"/>
                <a:t>December 2011 is the “base-line” period where initial data is first provided and reported.</a:t>
              </a:r>
              <a:endParaRPr lang="en-US" sz="800" dirty="0"/>
            </a:p>
          </p:txBody>
        </p:sp>
        <p:sp>
          <p:nvSpPr>
            <p:cNvPr id="24" name="Oval 23"/>
            <p:cNvSpPr/>
            <p:nvPr/>
          </p:nvSpPr>
          <p:spPr bwMode="auto">
            <a:xfrm>
              <a:off x="7496726" y="557828"/>
              <a:ext cx="273004" cy="307388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19050" cap="flat" cmpd="sng" algn="ctr">
              <a:solidFill>
                <a:srgbClr val="00243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en-US" b="1" strike="noStrike" cap="none" normalizeH="0" dirty="0" smtClean="0">
                <a:ln>
                  <a:noFill/>
                </a:ln>
                <a:solidFill>
                  <a:srgbClr val="000000"/>
                </a:solidFill>
                <a:latin typeface="Verdana"/>
              </a:endParaRPr>
            </a:p>
          </p:txBody>
        </p:sp>
      </p:grpSp>
      <p:graphicFrame>
        <p:nvGraphicFramePr>
          <p:cNvPr id="23" name="Bottom Chart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44365041"/>
              </p:ext>
            </p:extLst>
          </p:nvPr>
        </p:nvGraphicFramePr>
        <p:xfrm>
          <a:off x="368300" y="868008"/>
          <a:ext cx="4116063" cy="279588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90725"/>
                <a:gridCol w="706113"/>
                <a:gridCol w="658525"/>
                <a:gridCol w="760700"/>
              </a:tblGrid>
              <a:tr h="447292">
                <a:tc>
                  <a:txBody>
                    <a:bodyPr/>
                    <a:lstStyle/>
                    <a:p>
                      <a:pPr algn="ctr"/>
                      <a:r>
                        <a:rPr lang="en-US" sz="900" cap="small" baseline="0" dirty="0" smtClean="0">
                          <a:solidFill>
                            <a:schemeClr val="tx1"/>
                          </a:solidFill>
                        </a:rPr>
                        <a:t>Key Performance Indicator</a:t>
                      </a:r>
                      <a:endParaRPr lang="en-US" sz="900" cap="small" baseline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cap="small" baseline="0" dirty="0" smtClean="0">
                          <a:solidFill>
                            <a:schemeClr val="tx1"/>
                          </a:solidFill>
                        </a:rPr>
                        <a:t>Current Month Status</a:t>
                      </a:r>
                      <a:endParaRPr lang="en-US" sz="900" cap="small" baseline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cap="small" baseline="0" dirty="0" smtClean="0">
                          <a:solidFill>
                            <a:schemeClr val="tx1"/>
                          </a:solidFill>
                        </a:rPr>
                        <a:t>Goal</a:t>
                      </a:r>
                      <a:endParaRPr lang="en-US" sz="800" cap="small" baseline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cap="small" baseline="0" dirty="0" smtClean="0">
                          <a:solidFill>
                            <a:schemeClr val="tx1"/>
                          </a:solidFill>
                        </a:rPr>
                        <a:t>frequency</a:t>
                      </a:r>
                      <a:endParaRPr lang="en-US" sz="800" cap="small" baseline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50000"/>
                        <a:lumOff val="50000"/>
                      </a:schemeClr>
                    </a:solidFill>
                  </a:tcPr>
                </a:tc>
              </a:tr>
              <a:tr h="295547">
                <a:tc>
                  <a:txBody>
                    <a:bodyPr/>
                    <a:lstStyle/>
                    <a:p>
                      <a:pPr marL="0" indent="0" algn="l" fontAlgn="t">
                        <a:buFont typeface="Arial" pitchFamily="34" charset="0"/>
                        <a:buNone/>
                      </a:pPr>
                      <a:r>
                        <a:rPr lang="en-US" sz="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P-Card spend to total procurement spend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1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en-US" sz="800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13.5%</a:t>
                      </a:r>
                      <a:endParaRPr lang="en-US" sz="8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To be established for future reports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Monthly</a:t>
                      </a:r>
                      <a:r>
                        <a:rPr lang="en-US" sz="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Reporting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36995">
                <a:tc>
                  <a:txBody>
                    <a:bodyPr/>
                    <a:lstStyle/>
                    <a:p>
                      <a:pPr marL="0" marR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Dollars spent on </a:t>
                      </a:r>
                      <a:r>
                        <a:rPr lang="en-US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strategically</a:t>
                      </a:r>
                      <a:r>
                        <a:rPr lang="en-US" sz="8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sourced</a:t>
                      </a:r>
                      <a:r>
                        <a:rPr lang="en-US" sz="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goods and services to total procurement dollars spent</a:t>
                      </a:r>
                      <a:endParaRPr lang="en-US" sz="8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1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en-US" sz="800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2.5%</a:t>
                      </a:r>
                      <a:endParaRPr lang="en-US" sz="8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To be established for future reports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Monthly Reporting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63080"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% of </a:t>
                      </a:r>
                      <a:r>
                        <a:rPr lang="en-US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off-contracting (maverick) </a:t>
                      </a:r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spending to total eProcurement spending</a:t>
                      </a:r>
                      <a:endParaRPr lang="en-US" sz="800" b="0" i="0" u="none" strike="noStrike" baseline="0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1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en-US" sz="800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N/A*</a:t>
                      </a:r>
                      <a:endParaRPr lang="en-US" sz="8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To be established for future reports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Monthly Reporting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57117"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Cumulative number of strategic sourced agreements in place and total dollar</a:t>
                      </a:r>
                      <a:r>
                        <a:rPr lang="en-US" sz="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spend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1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en-US" sz="800" b="1" dirty="0" smtClean="0">
                          <a:latin typeface="+mn-lt"/>
                        </a:rPr>
                        <a:t>None</a:t>
                      </a:r>
                      <a:r>
                        <a:rPr lang="en-US" sz="800" b="1" baseline="0" dirty="0" smtClean="0">
                          <a:latin typeface="+mn-lt"/>
                        </a:rPr>
                        <a:t> finalized</a:t>
                      </a:r>
                      <a:endParaRPr lang="en-US" sz="800" b="1" dirty="0" smtClean="0"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To be established for future reports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Monthly Reporting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16540">
                <a:tc>
                  <a:txBody>
                    <a:bodyPr/>
                    <a:lstStyle/>
                    <a:p>
                      <a:pPr marL="0" marR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Percentage</a:t>
                      </a:r>
                      <a:r>
                        <a:rPr lang="en-US" sz="8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of dollars spent on diversity vendors to total procurement dollars spent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1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en-US" sz="800" b="1" dirty="0" smtClean="0">
                          <a:latin typeface="+mn-lt"/>
                        </a:rPr>
                        <a:t>3.1%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To be established for future reports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Quarterly Reporting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69260"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PASS</a:t>
                      </a:r>
                      <a:r>
                        <a:rPr lang="en-US" sz="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 Department </a:t>
                      </a:r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ranking</a:t>
                      </a:r>
                      <a:r>
                        <a:rPr lang="en-US" sz="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 on the internal customer service survey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endParaRPr lang="en-US" sz="9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To be established for future reports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Annually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2" name="Rectangle 1"/>
          <p:cNvSpPr/>
          <p:nvPr/>
        </p:nvSpPr>
        <p:spPr>
          <a:xfrm>
            <a:off x="3391348" y="6367463"/>
            <a:ext cx="2441694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800" b="1" dirty="0" smtClean="0"/>
              <a:t>*N/A - System </a:t>
            </a:r>
            <a:r>
              <a:rPr lang="en-US" sz="800" b="1" dirty="0"/>
              <a:t>to collect data not yet </a:t>
            </a:r>
            <a:r>
              <a:rPr lang="en-US" sz="800" b="1" dirty="0" smtClean="0"/>
              <a:t>available.</a:t>
            </a:r>
            <a:endParaRPr lang="en-US" sz="800" b="1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2194" y="1171575"/>
            <a:ext cx="4183104" cy="2400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2194" y="3792537"/>
            <a:ext cx="4183104" cy="24825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8300" y="3762375"/>
            <a:ext cx="3898900" cy="25127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82382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1" name="Header"/>
          <p:cNvSpPr>
            <a:spLocks noChangeArrowheads="1"/>
          </p:cNvSpPr>
          <p:nvPr/>
        </p:nvSpPr>
        <p:spPr bwMode="auto">
          <a:xfrm>
            <a:off x="1" y="-102260"/>
            <a:ext cx="184731" cy="6617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000" dirty="0" smtClean="0">
                <a:solidFill>
                  <a:prstClr val="black"/>
                </a:solidFill>
                <a:ea typeface="Calibri" pitchFamily="34" charset="0"/>
                <a:cs typeface="Arial" pitchFamily="34" charset="0"/>
              </a:rPr>
              <a:t/>
            </a:r>
            <a:br>
              <a:rPr lang="en-US" sz="1000" dirty="0" smtClean="0">
                <a:solidFill>
                  <a:prstClr val="black"/>
                </a:solidFill>
                <a:ea typeface="Calibri" pitchFamily="34" charset="0"/>
                <a:cs typeface="Arial" pitchFamily="34" charset="0"/>
              </a:rPr>
            </a:br>
            <a:endParaRPr lang="en-US" sz="900" dirty="0" smtClean="0">
              <a:solidFill>
                <a:prstClr val="black"/>
              </a:solidFill>
              <a:cs typeface="Arial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dirty="0" smtClean="0">
              <a:solidFill>
                <a:prstClr val="black"/>
              </a:solidFill>
              <a:cs typeface="Arial" pitchFamily="34" charset="0"/>
            </a:endParaRPr>
          </a:p>
        </p:txBody>
      </p:sp>
      <p:sp>
        <p:nvSpPr>
          <p:cNvPr id="11" name="Slide Number Placeholder 7"/>
          <p:cNvSpPr txBox="1">
            <a:spLocks/>
          </p:cNvSpPr>
          <p:nvPr/>
        </p:nvSpPr>
        <p:spPr>
          <a:xfrm>
            <a:off x="8753475" y="6684167"/>
            <a:ext cx="390525" cy="109537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sz="12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sz="12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sz="12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sz="12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fld id="{1E9D88E3-AEEC-4456-BFCA-9366EFD4594A}" type="slidenum">
              <a:rPr lang="en-US" sz="900" smtClean="0">
                <a:solidFill>
                  <a:schemeClr val="bg1"/>
                </a:solidFill>
              </a:rPr>
              <a:pPr>
                <a:defRPr/>
              </a:pPr>
              <a:t>5</a:t>
            </a:fld>
            <a:endParaRPr lang="en-US" sz="900" dirty="0">
              <a:solidFill>
                <a:schemeClr val="bg1"/>
              </a:solidFill>
            </a:endParaRP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43839883"/>
              </p:ext>
            </p:extLst>
          </p:nvPr>
        </p:nvGraphicFramePr>
        <p:xfrm>
          <a:off x="92366" y="6300662"/>
          <a:ext cx="2704860" cy="383505"/>
        </p:xfrm>
        <a:graphic>
          <a:graphicData uri="http://schemas.openxmlformats.org/drawingml/2006/table">
            <a:tbl>
              <a:tblPr/>
              <a:tblGrid>
                <a:gridCol w="512950"/>
                <a:gridCol w="2191910"/>
              </a:tblGrid>
              <a:tr h="11177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 cap="all" baseline="0" dirty="0" smtClean="0">
                          <a:latin typeface="Arial"/>
                        </a:rPr>
                        <a:t>Green</a:t>
                      </a:r>
                      <a:endParaRPr lang="en-US" sz="800" b="1" i="0" u="none" strike="noStrike" cap="all" baseline="0" dirty="0">
                        <a:latin typeface="Arial"/>
                      </a:endParaRPr>
                    </a:p>
                  </a:txBody>
                  <a:tcPr marL="5915" marR="5915" marT="591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 baseline="0" dirty="0" smtClean="0">
                          <a:latin typeface="Arial"/>
                        </a:rPr>
                        <a:t>Improving trends, on track for achievement of goals</a:t>
                      </a:r>
                      <a:endParaRPr lang="en-US" sz="700" b="0" i="0" u="none" strike="noStrike" dirty="0">
                        <a:latin typeface="Arial"/>
                      </a:endParaRPr>
                    </a:p>
                  </a:txBody>
                  <a:tcPr marL="70975" marR="5915" marT="591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11776"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1" i="0" u="none" strike="noStrike" cap="all" baseline="0" dirty="0" smtClean="0">
                          <a:latin typeface="Arial"/>
                        </a:rPr>
                        <a:t>Yellow</a:t>
                      </a:r>
                      <a:endParaRPr lang="en-US" sz="800" b="1" i="0" u="none" strike="noStrike" cap="all" baseline="0" dirty="0">
                        <a:latin typeface="Arial"/>
                      </a:endParaRPr>
                    </a:p>
                  </a:txBody>
                  <a:tcPr marL="5915" marR="5915" marT="591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rtl="0"/>
                      <a:r>
                        <a:rPr lang="en-US" sz="7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No change in results</a:t>
                      </a:r>
                    </a:p>
                  </a:txBody>
                  <a:tcPr marL="70975" marR="5915" marT="591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1177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 cap="all" baseline="0" dirty="0" smtClean="0">
                          <a:latin typeface="Arial"/>
                        </a:rPr>
                        <a:t>Red</a:t>
                      </a:r>
                      <a:endParaRPr lang="en-US" sz="800" b="1" i="0" u="none" strike="noStrike" cap="all" baseline="0" dirty="0">
                        <a:latin typeface="Arial"/>
                      </a:endParaRPr>
                    </a:p>
                  </a:txBody>
                  <a:tcPr marL="5915" marR="5915" marT="591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7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Declining trends</a:t>
                      </a:r>
                    </a:p>
                  </a:txBody>
                  <a:tcPr marL="70975" marR="5915" marT="591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sp>
        <p:nvSpPr>
          <p:cNvPr id="12" name="Rectangle 4"/>
          <p:cNvSpPr>
            <a:spLocks noChangeArrowheads="1"/>
          </p:cNvSpPr>
          <p:nvPr/>
        </p:nvSpPr>
        <p:spPr bwMode="auto">
          <a:xfrm>
            <a:off x="591595" y="896600"/>
            <a:ext cx="5852826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400" b="1" i="1" dirty="0" smtClean="0">
                <a:solidFill>
                  <a:prstClr val="black"/>
                </a:solidFill>
                <a:cs typeface="Arial" charset="0"/>
              </a:rPr>
              <a:t>As of December 31, 2011</a:t>
            </a:r>
            <a:endParaRPr lang="en-US" sz="1400" b="1" dirty="0" smtClean="0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13" name="Slide Number Placeholder 6"/>
          <p:cNvSpPr>
            <a:spLocks noGrp="1"/>
          </p:cNvSpPr>
          <p:nvPr>
            <p:ph type="sldNum" sz="quarter" idx="10"/>
          </p:nvPr>
        </p:nvSpPr>
        <p:spPr>
          <a:xfrm>
            <a:off x="25402" y="6362700"/>
            <a:ext cx="355598" cy="261384"/>
          </a:xfrm>
        </p:spPr>
        <p:txBody>
          <a:bodyPr/>
          <a:lstStyle/>
          <a:p>
            <a:pPr>
              <a:defRPr/>
            </a:pPr>
            <a:fld id="{22AE2069-F500-4A3A-BCCE-FC35EA1CCF60}" type="slidenum">
              <a:rPr lang="en-US" sz="800" b="0" smtClean="0">
                <a:solidFill>
                  <a:srgbClr val="5A6F54"/>
                </a:solidFill>
              </a:rPr>
              <a:pPr>
                <a:defRPr/>
              </a:pPr>
              <a:t>5</a:t>
            </a:fld>
            <a:endParaRPr lang="en-US" sz="800" b="0" dirty="0">
              <a:solidFill>
                <a:srgbClr val="5A6F54"/>
              </a:solidFill>
            </a:endParaRPr>
          </a:p>
        </p:txBody>
      </p:sp>
      <p:cxnSp>
        <p:nvCxnSpPr>
          <p:cNvPr id="3" name="Straight Connector 2"/>
          <p:cNvCxnSpPr/>
          <p:nvPr/>
        </p:nvCxnSpPr>
        <p:spPr bwMode="auto">
          <a:xfrm>
            <a:off x="483071" y="1204377"/>
            <a:ext cx="5307950" cy="0"/>
          </a:xfrm>
          <a:prstGeom prst="line">
            <a:avLst/>
          </a:prstGeom>
          <a:noFill/>
          <a:ln w="31750" cap="flat" cmpd="sng" algn="ctr">
            <a:solidFill>
              <a:schemeClr val="accent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grpSp>
        <p:nvGrpSpPr>
          <p:cNvPr id="19" name="Group 18"/>
          <p:cNvGrpSpPr/>
          <p:nvPr/>
        </p:nvGrpSpPr>
        <p:grpSpPr>
          <a:xfrm>
            <a:off x="6975701" y="66835"/>
            <a:ext cx="382671" cy="690205"/>
            <a:chOff x="604297" y="1561930"/>
            <a:chExt cx="1001865" cy="2019631"/>
          </a:xfrm>
        </p:grpSpPr>
        <p:sp>
          <p:nvSpPr>
            <p:cNvPr id="4" name="Rectangle 3"/>
            <p:cNvSpPr/>
            <p:nvPr/>
          </p:nvSpPr>
          <p:spPr bwMode="auto">
            <a:xfrm>
              <a:off x="604297" y="1561930"/>
              <a:ext cx="1001865" cy="2019631"/>
            </a:xfrm>
            <a:prstGeom prst="rect">
              <a:avLst/>
            </a:prstGeom>
            <a:solidFill>
              <a:schemeClr val="accent3"/>
            </a:solidFill>
            <a:ln w="19050" cap="flat" cmpd="sng" algn="ctr">
              <a:solidFill>
                <a:srgbClr val="00243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en-US" b="1" strike="noStrike" cap="none" normalizeH="0" dirty="0" smtClean="0">
                <a:ln>
                  <a:noFill/>
                </a:ln>
                <a:solidFill>
                  <a:srgbClr val="000000"/>
                </a:solidFill>
                <a:latin typeface="Verdana"/>
              </a:endParaRPr>
            </a:p>
          </p:txBody>
        </p:sp>
        <p:sp>
          <p:nvSpPr>
            <p:cNvPr id="5" name="Oval 4"/>
            <p:cNvSpPr/>
            <p:nvPr/>
          </p:nvSpPr>
          <p:spPr bwMode="auto">
            <a:xfrm>
              <a:off x="922348" y="1741063"/>
              <a:ext cx="333955" cy="436865"/>
            </a:xfrm>
            <a:prstGeom prst="ellipse">
              <a:avLst/>
            </a:prstGeom>
            <a:solidFill>
              <a:srgbClr val="FF0000"/>
            </a:solidFill>
            <a:ln w="19050" cap="flat" cmpd="sng" algn="ctr">
              <a:solidFill>
                <a:srgbClr val="00243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en-US" b="1" strike="noStrike" cap="none" normalizeH="0" dirty="0" smtClean="0">
                <a:ln>
                  <a:noFill/>
                </a:ln>
                <a:solidFill>
                  <a:srgbClr val="000000"/>
                </a:solidFill>
                <a:latin typeface="Verdana"/>
              </a:endParaRPr>
            </a:p>
          </p:txBody>
        </p:sp>
        <p:sp>
          <p:nvSpPr>
            <p:cNvPr id="17" name="Oval 16"/>
            <p:cNvSpPr/>
            <p:nvPr/>
          </p:nvSpPr>
          <p:spPr bwMode="auto">
            <a:xfrm>
              <a:off x="938251" y="2363003"/>
              <a:ext cx="333955" cy="436865"/>
            </a:xfrm>
            <a:prstGeom prst="ellipse">
              <a:avLst/>
            </a:prstGeom>
            <a:solidFill>
              <a:srgbClr val="FFFF00"/>
            </a:solidFill>
            <a:ln w="19050" cap="flat" cmpd="sng" algn="ctr">
              <a:solidFill>
                <a:srgbClr val="00243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en-US" b="1" strike="noStrike" cap="none" normalizeH="0" dirty="0" smtClean="0">
                <a:ln>
                  <a:noFill/>
                </a:ln>
                <a:solidFill>
                  <a:srgbClr val="000000"/>
                </a:solidFill>
                <a:latin typeface="Verdana"/>
              </a:endParaRPr>
            </a:p>
          </p:txBody>
        </p:sp>
        <p:sp>
          <p:nvSpPr>
            <p:cNvPr id="18" name="Oval 17"/>
            <p:cNvSpPr/>
            <p:nvPr/>
          </p:nvSpPr>
          <p:spPr bwMode="auto">
            <a:xfrm>
              <a:off x="938251" y="2971963"/>
              <a:ext cx="333955" cy="436865"/>
            </a:xfrm>
            <a:prstGeom prst="ellipse">
              <a:avLst/>
            </a:prstGeom>
            <a:solidFill>
              <a:srgbClr val="005828"/>
            </a:solidFill>
            <a:ln w="19050" cap="flat" cmpd="sng" algn="ctr">
              <a:solidFill>
                <a:srgbClr val="00243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en-US" b="1" strike="noStrike" cap="none" normalizeH="0" dirty="0" smtClean="0">
                <a:ln>
                  <a:noFill/>
                </a:ln>
                <a:solidFill>
                  <a:srgbClr val="000000"/>
                </a:solidFill>
                <a:latin typeface="Verdana"/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7458182" y="66835"/>
            <a:ext cx="1614201" cy="1049223"/>
            <a:chOff x="7430517" y="66836"/>
            <a:chExt cx="1614201" cy="1049223"/>
          </a:xfrm>
        </p:grpSpPr>
        <p:sp>
          <p:nvSpPr>
            <p:cNvPr id="6" name="Rectangle 5"/>
            <p:cNvSpPr/>
            <p:nvPr/>
          </p:nvSpPr>
          <p:spPr bwMode="auto">
            <a:xfrm>
              <a:off x="7430517" y="66836"/>
              <a:ext cx="1614201" cy="1049223"/>
            </a:xfrm>
            <a:prstGeom prst="rect">
              <a:avLst/>
            </a:prstGeom>
            <a:solidFill>
              <a:schemeClr val="bg1"/>
            </a:solidFill>
            <a:ln w="19050" cap="flat" cmpd="sng" algn="ctr">
              <a:solidFill>
                <a:srgbClr val="00243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sz="900" b="1" strike="noStrike" cap="none" normalizeH="0" dirty="0" smtClean="0">
                  <a:ln>
                    <a:noFill/>
                  </a:ln>
                  <a:solidFill>
                    <a:srgbClr val="000000"/>
                  </a:solidFill>
                  <a:latin typeface="Verdana"/>
                </a:rPr>
                <a:t>Overall Departmental Outlook for the Period</a:t>
              </a: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7839882" y="332250"/>
              <a:ext cx="1102585" cy="365760"/>
            </a:xfrm>
            <a:prstGeom prst="rect">
              <a:avLst/>
            </a:prstGeom>
            <a:solidFill>
              <a:schemeClr val="bg1"/>
            </a:solidFill>
            <a:ln w="19050">
              <a:noFill/>
            </a:ln>
          </p:spPr>
          <p:txBody>
            <a:bodyPr wrap="square" rtlCol="0">
              <a:noAutofit/>
            </a:bodyPr>
            <a:lstStyle/>
            <a:p>
              <a:r>
                <a:rPr lang="en-US" sz="800" dirty="0" smtClean="0"/>
                <a:t>December 2011 is the “base-line” period where initial data is first provided and reported.</a:t>
              </a:r>
              <a:endParaRPr lang="en-US" sz="800" dirty="0"/>
            </a:p>
          </p:txBody>
        </p:sp>
        <p:sp>
          <p:nvSpPr>
            <p:cNvPr id="24" name="Oval 23"/>
            <p:cNvSpPr/>
            <p:nvPr/>
          </p:nvSpPr>
          <p:spPr bwMode="auto">
            <a:xfrm>
              <a:off x="7496726" y="557828"/>
              <a:ext cx="273004" cy="307388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19050" cap="flat" cmpd="sng" algn="ctr">
              <a:solidFill>
                <a:srgbClr val="00243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en-US" b="1" strike="noStrike" cap="none" normalizeH="0" dirty="0" smtClean="0">
                <a:ln>
                  <a:noFill/>
                </a:ln>
                <a:solidFill>
                  <a:srgbClr val="000000"/>
                </a:solidFill>
                <a:latin typeface="Verdana"/>
              </a:endParaRPr>
            </a:p>
          </p:txBody>
        </p:sp>
      </p:grpSp>
      <p:sp>
        <p:nvSpPr>
          <p:cNvPr id="22" name="Rectangle 2"/>
          <p:cNvSpPr txBox="1">
            <a:spLocks noChangeArrowheads="1"/>
          </p:cNvSpPr>
          <p:nvPr/>
        </p:nvSpPr>
        <p:spPr bwMode="auto">
          <a:xfrm>
            <a:off x="483071" y="166650"/>
            <a:ext cx="8487061" cy="5919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29" tIns="45714" rIns="91429" bIns="45714" numCol="1" anchor="ctr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400" b="1" dirty="0" smtClean="0">
                <a:solidFill>
                  <a:srgbClr val="5A6F54"/>
                </a:solidFill>
                <a:cs typeface="Arial" charset="0"/>
              </a:rPr>
              <a:t>Key Performance Indicator Report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600" b="1" dirty="0" smtClean="0">
                <a:solidFill>
                  <a:srgbClr val="5A6F54"/>
                </a:solidFill>
              </a:rPr>
              <a:t>Department: Fiscal Operations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600" b="1" dirty="0" smtClean="0">
                <a:solidFill>
                  <a:srgbClr val="5A6F54"/>
                </a:solidFill>
              </a:rPr>
              <a:t>Unit: Accounting</a:t>
            </a:r>
          </a:p>
        </p:txBody>
      </p:sp>
      <p:graphicFrame>
        <p:nvGraphicFramePr>
          <p:cNvPr id="23" name="Bottom Chart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20062141"/>
              </p:ext>
            </p:extLst>
          </p:nvPr>
        </p:nvGraphicFramePr>
        <p:xfrm>
          <a:off x="504322" y="1493895"/>
          <a:ext cx="3228975" cy="29032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49475"/>
                <a:gridCol w="665050"/>
                <a:gridCol w="621829"/>
                <a:gridCol w="692621"/>
              </a:tblGrid>
              <a:tr h="438150">
                <a:tc>
                  <a:txBody>
                    <a:bodyPr/>
                    <a:lstStyle/>
                    <a:p>
                      <a:pPr algn="ctr"/>
                      <a:r>
                        <a:rPr lang="en-US" sz="900" cap="small" baseline="0" dirty="0" smtClean="0">
                          <a:solidFill>
                            <a:schemeClr val="tx1"/>
                          </a:solidFill>
                        </a:rPr>
                        <a:t>Key Performance Indicator</a:t>
                      </a:r>
                      <a:endParaRPr lang="en-US" sz="900" cap="small" baseline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cap="small" baseline="0" dirty="0" smtClean="0">
                          <a:solidFill>
                            <a:schemeClr val="tx1"/>
                          </a:solidFill>
                        </a:rPr>
                        <a:t>Current Month Status</a:t>
                      </a:r>
                      <a:endParaRPr lang="en-US" sz="900" cap="small" baseline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cap="small" baseline="0" dirty="0" smtClean="0">
                          <a:solidFill>
                            <a:schemeClr val="tx1"/>
                          </a:solidFill>
                        </a:rPr>
                        <a:t>Goal</a:t>
                      </a:r>
                      <a:endParaRPr lang="en-US" sz="800" cap="small" baseline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cap="small" baseline="0" dirty="0" smtClean="0">
                          <a:solidFill>
                            <a:schemeClr val="tx1"/>
                          </a:solidFill>
                        </a:rPr>
                        <a:t>frequency</a:t>
                      </a:r>
                      <a:endParaRPr lang="en-US" sz="800" cap="small" baseline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50000"/>
                        <a:lumOff val="50000"/>
                      </a:schemeClr>
                    </a:solidFill>
                  </a:tcPr>
                </a:tc>
              </a:tr>
              <a:tr h="295547">
                <a:tc>
                  <a:txBody>
                    <a:bodyPr/>
                    <a:lstStyle/>
                    <a:p>
                      <a:pPr marL="0" indent="0" algn="l" fontAlgn="t">
                        <a:buFont typeface="Arial" pitchFamily="34" charset="0"/>
                        <a:buNone/>
                      </a:pPr>
                      <a:r>
                        <a:rPr lang="en-US" sz="800" b="1" i="0" u="none" strike="noStrike" baseline="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$’s and # of accounts receivable greater than 45 days old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1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en-US" sz="800" b="1" dirty="0" smtClean="0">
                          <a:solidFill>
                            <a:srgbClr val="FF0000"/>
                          </a:solidFill>
                          <a:latin typeface="+mn-lt"/>
                        </a:rPr>
                        <a:t>N/A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en-US" sz="800" b="1" i="0" u="none" strike="noStrike" dirty="0">
                        <a:solidFill>
                          <a:srgbClr val="FF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1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Monthly</a:t>
                      </a:r>
                      <a:endParaRPr lang="en-US" sz="800" b="1" i="0" u="none" strike="noStrike" dirty="0">
                        <a:solidFill>
                          <a:srgbClr val="FF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95547">
                <a:tc>
                  <a:txBody>
                    <a:bodyPr/>
                    <a:lstStyle/>
                    <a:p>
                      <a:pPr marL="0" indent="0" algn="l" fontAlgn="t">
                        <a:spcAft>
                          <a:spcPts val="600"/>
                        </a:spcAft>
                        <a:buFont typeface="Arial" pitchFamily="34" charset="0"/>
                        <a:buNone/>
                      </a:pPr>
                      <a:r>
                        <a:rPr lang="en-US" sz="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Days to close the monthly books.</a:t>
                      </a:r>
                    </a:p>
                    <a:p>
                      <a:pPr marL="0" marR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*Closing Schedule – within 10</a:t>
                      </a:r>
                      <a:r>
                        <a:rPr lang="en-US" sz="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to </a:t>
                      </a:r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11 Days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1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en-US" sz="800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11 Days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Within 7 Days</a:t>
                      </a:r>
                    </a:p>
                    <a:p>
                      <a:pPr algn="ctr" fontAlgn="t"/>
                      <a:endParaRPr lang="en-US" sz="8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  <a:p>
                      <a:pPr algn="ctr" fontAlgn="t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Monthly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36995">
                <a:tc>
                  <a:txBody>
                    <a:bodyPr/>
                    <a:lstStyle/>
                    <a:p>
                      <a:pPr marL="0" marR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Timely submission of required external financial reports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1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en-US" sz="800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N/A</a:t>
                      </a:r>
                      <a:endParaRPr lang="en-US" sz="8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No</a:t>
                      </a:r>
                      <a:r>
                        <a:rPr lang="en-US" sz="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late reports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Monthly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63080">
                <a:tc>
                  <a:txBody>
                    <a:bodyPr/>
                    <a:lstStyle/>
                    <a:p>
                      <a:pPr marL="0" marR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Days to process school/college/division request for adjustments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1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Begin reporting for</a:t>
                      </a:r>
                      <a:r>
                        <a:rPr lang="en-US" sz="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Jan. 2012</a:t>
                      </a:r>
                      <a:endParaRPr lang="en-US" sz="8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Monthly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63080">
                <a:tc>
                  <a:txBody>
                    <a:bodyPr/>
                    <a:lstStyle/>
                    <a:p>
                      <a:pPr marL="0" indent="0" algn="l" fontAlgn="t">
                        <a:buFont typeface="Arial" pitchFamily="34" charset="0"/>
                        <a:buNone/>
                      </a:pPr>
                      <a:r>
                        <a:rPr lang="en-US" sz="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Audit opinion from independent auditors for the University's annual financial statements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1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en-US" sz="800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N/A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Unqualified Opinion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Annual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7623" y="1442500"/>
            <a:ext cx="4338947" cy="28627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03533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1" name="Header"/>
          <p:cNvSpPr>
            <a:spLocks noChangeArrowheads="1"/>
          </p:cNvSpPr>
          <p:nvPr/>
        </p:nvSpPr>
        <p:spPr bwMode="auto">
          <a:xfrm>
            <a:off x="1" y="-102260"/>
            <a:ext cx="184731" cy="6617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000" dirty="0" smtClean="0">
                <a:solidFill>
                  <a:prstClr val="black"/>
                </a:solidFill>
                <a:ea typeface="Calibri" pitchFamily="34" charset="0"/>
                <a:cs typeface="Arial" pitchFamily="34" charset="0"/>
              </a:rPr>
              <a:t/>
            </a:r>
            <a:br>
              <a:rPr lang="en-US" sz="1000" dirty="0" smtClean="0">
                <a:solidFill>
                  <a:prstClr val="black"/>
                </a:solidFill>
                <a:ea typeface="Calibri" pitchFamily="34" charset="0"/>
                <a:cs typeface="Arial" pitchFamily="34" charset="0"/>
              </a:rPr>
            </a:br>
            <a:endParaRPr lang="en-US" sz="900" dirty="0" smtClean="0">
              <a:solidFill>
                <a:prstClr val="black"/>
              </a:solidFill>
              <a:cs typeface="Arial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dirty="0" smtClean="0">
              <a:solidFill>
                <a:prstClr val="black"/>
              </a:solidFill>
              <a:cs typeface="Arial" pitchFamily="34" charset="0"/>
            </a:endParaRPr>
          </a:p>
        </p:txBody>
      </p:sp>
      <p:sp>
        <p:nvSpPr>
          <p:cNvPr id="11" name="Slide Number Placeholder 7"/>
          <p:cNvSpPr txBox="1">
            <a:spLocks/>
          </p:cNvSpPr>
          <p:nvPr/>
        </p:nvSpPr>
        <p:spPr>
          <a:xfrm>
            <a:off x="8782050" y="6684167"/>
            <a:ext cx="361950" cy="173833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sz="12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sz="12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sz="12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sz="12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fld id="{1E9D88E3-AEEC-4456-BFCA-9366EFD4594A}" type="slidenum">
              <a:rPr lang="en-US" sz="900" smtClean="0">
                <a:solidFill>
                  <a:schemeClr val="bg1"/>
                </a:solidFill>
              </a:rPr>
              <a:pPr>
                <a:defRPr/>
              </a:pPr>
              <a:t>6</a:t>
            </a:fld>
            <a:endParaRPr lang="en-US" sz="900" dirty="0">
              <a:solidFill>
                <a:schemeClr val="bg1"/>
              </a:solidFill>
            </a:endParaRP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36084196"/>
              </p:ext>
            </p:extLst>
          </p:nvPr>
        </p:nvGraphicFramePr>
        <p:xfrm>
          <a:off x="92366" y="6300662"/>
          <a:ext cx="2704860" cy="383505"/>
        </p:xfrm>
        <a:graphic>
          <a:graphicData uri="http://schemas.openxmlformats.org/drawingml/2006/table">
            <a:tbl>
              <a:tblPr/>
              <a:tblGrid>
                <a:gridCol w="512950"/>
                <a:gridCol w="2191910"/>
              </a:tblGrid>
              <a:tr h="11177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 cap="all" baseline="0" dirty="0" smtClean="0">
                          <a:latin typeface="Arial"/>
                        </a:rPr>
                        <a:t>Green</a:t>
                      </a:r>
                      <a:endParaRPr lang="en-US" sz="800" b="1" i="0" u="none" strike="noStrike" cap="all" baseline="0" dirty="0">
                        <a:latin typeface="Arial"/>
                      </a:endParaRPr>
                    </a:p>
                  </a:txBody>
                  <a:tcPr marL="5915" marR="5915" marT="591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 baseline="0" dirty="0" smtClean="0">
                          <a:latin typeface="Arial"/>
                        </a:rPr>
                        <a:t>Improving trends, on track for achievement of goals</a:t>
                      </a:r>
                      <a:endParaRPr lang="en-US" sz="700" b="0" i="0" u="none" strike="noStrike" dirty="0">
                        <a:latin typeface="Arial"/>
                      </a:endParaRPr>
                    </a:p>
                  </a:txBody>
                  <a:tcPr marL="70975" marR="5915" marT="591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11776"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1" i="0" u="none" strike="noStrike" cap="all" baseline="0" dirty="0" smtClean="0">
                          <a:latin typeface="Arial"/>
                        </a:rPr>
                        <a:t>Yellow</a:t>
                      </a:r>
                      <a:endParaRPr lang="en-US" sz="800" b="1" i="0" u="none" strike="noStrike" cap="all" baseline="0" dirty="0">
                        <a:latin typeface="Arial"/>
                      </a:endParaRPr>
                    </a:p>
                  </a:txBody>
                  <a:tcPr marL="5915" marR="5915" marT="591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rtl="0"/>
                      <a:r>
                        <a:rPr lang="en-US" sz="7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No change in results</a:t>
                      </a:r>
                    </a:p>
                  </a:txBody>
                  <a:tcPr marL="70975" marR="5915" marT="591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1177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 cap="all" baseline="0" dirty="0" smtClean="0">
                          <a:latin typeface="Arial"/>
                        </a:rPr>
                        <a:t>Red</a:t>
                      </a:r>
                      <a:endParaRPr lang="en-US" sz="800" b="1" i="0" u="none" strike="noStrike" cap="all" baseline="0" dirty="0">
                        <a:latin typeface="Arial"/>
                      </a:endParaRPr>
                    </a:p>
                  </a:txBody>
                  <a:tcPr marL="5915" marR="5915" marT="591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7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Declining trends</a:t>
                      </a:r>
                    </a:p>
                  </a:txBody>
                  <a:tcPr marL="70975" marR="5915" marT="591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sp>
        <p:nvSpPr>
          <p:cNvPr id="12" name="Rectangle 4"/>
          <p:cNvSpPr>
            <a:spLocks noChangeArrowheads="1"/>
          </p:cNvSpPr>
          <p:nvPr/>
        </p:nvSpPr>
        <p:spPr bwMode="auto">
          <a:xfrm>
            <a:off x="591595" y="896600"/>
            <a:ext cx="5852826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400" b="1" i="1" dirty="0" smtClean="0">
                <a:solidFill>
                  <a:prstClr val="black"/>
                </a:solidFill>
                <a:cs typeface="Arial" charset="0"/>
              </a:rPr>
              <a:t>As of December 31, 2011</a:t>
            </a:r>
            <a:endParaRPr lang="en-US" sz="1400" b="1" dirty="0" smtClean="0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13" name="Slide Number Placeholder 6"/>
          <p:cNvSpPr>
            <a:spLocks noGrp="1"/>
          </p:cNvSpPr>
          <p:nvPr>
            <p:ph type="sldNum" sz="quarter" idx="10"/>
          </p:nvPr>
        </p:nvSpPr>
        <p:spPr>
          <a:xfrm>
            <a:off x="25402" y="6362700"/>
            <a:ext cx="355598" cy="261384"/>
          </a:xfrm>
        </p:spPr>
        <p:txBody>
          <a:bodyPr/>
          <a:lstStyle/>
          <a:p>
            <a:pPr>
              <a:defRPr/>
            </a:pPr>
            <a:fld id="{22AE2069-F500-4A3A-BCCE-FC35EA1CCF60}" type="slidenum">
              <a:rPr lang="en-US" sz="800" b="0" smtClean="0">
                <a:solidFill>
                  <a:srgbClr val="5A6F54"/>
                </a:solidFill>
              </a:rPr>
              <a:pPr>
                <a:defRPr/>
              </a:pPr>
              <a:t>6</a:t>
            </a:fld>
            <a:endParaRPr lang="en-US" sz="800" b="0" dirty="0">
              <a:solidFill>
                <a:srgbClr val="5A6F54"/>
              </a:solidFill>
            </a:endParaRPr>
          </a:p>
        </p:txBody>
      </p:sp>
      <p:cxnSp>
        <p:nvCxnSpPr>
          <p:cNvPr id="3" name="Straight Connector 2"/>
          <p:cNvCxnSpPr/>
          <p:nvPr/>
        </p:nvCxnSpPr>
        <p:spPr bwMode="auto">
          <a:xfrm>
            <a:off x="483071" y="1204377"/>
            <a:ext cx="5307950" cy="0"/>
          </a:xfrm>
          <a:prstGeom prst="line">
            <a:avLst/>
          </a:prstGeom>
          <a:noFill/>
          <a:ln w="31750" cap="flat" cmpd="sng" algn="ctr">
            <a:solidFill>
              <a:schemeClr val="accent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grpSp>
        <p:nvGrpSpPr>
          <p:cNvPr id="19" name="Group 18"/>
          <p:cNvGrpSpPr/>
          <p:nvPr/>
        </p:nvGrpSpPr>
        <p:grpSpPr>
          <a:xfrm>
            <a:off x="6975701" y="66835"/>
            <a:ext cx="382671" cy="690205"/>
            <a:chOff x="604297" y="1561930"/>
            <a:chExt cx="1001865" cy="2019631"/>
          </a:xfrm>
        </p:grpSpPr>
        <p:sp>
          <p:nvSpPr>
            <p:cNvPr id="4" name="Rectangle 3"/>
            <p:cNvSpPr/>
            <p:nvPr/>
          </p:nvSpPr>
          <p:spPr bwMode="auto">
            <a:xfrm>
              <a:off x="604297" y="1561930"/>
              <a:ext cx="1001865" cy="2019631"/>
            </a:xfrm>
            <a:prstGeom prst="rect">
              <a:avLst/>
            </a:prstGeom>
            <a:solidFill>
              <a:schemeClr val="accent3"/>
            </a:solidFill>
            <a:ln w="19050" cap="flat" cmpd="sng" algn="ctr">
              <a:solidFill>
                <a:srgbClr val="00243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en-US" b="1" strike="noStrike" cap="none" normalizeH="0" dirty="0" smtClean="0">
                <a:ln>
                  <a:noFill/>
                </a:ln>
                <a:solidFill>
                  <a:srgbClr val="000000"/>
                </a:solidFill>
                <a:latin typeface="Verdana"/>
              </a:endParaRPr>
            </a:p>
          </p:txBody>
        </p:sp>
        <p:sp>
          <p:nvSpPr>
            <p:cNvPr id="5" name="Oval 4"/>
            <p:cNvSpPr/>
            <p:nvPr/>
          </p:nvSpPr>
          <p:spPr bwMode="auto">
            <a:xfrm>
              <a:off x="922348" y="1741063"/>
              <a:ext cx="333955" cy="436865"/>
            </a:xfrm>
            <a:prstGeom prst="ellipse">
              <a:avLst/>
            </a:prstGeom>
            <a:solidFill>
              <a:srgbClr val="FF0000"/>
            </a:solidFill>
            <a:ln w="19050" cap="flat" cmpd="sng" algn="ctr">
              <a:solidFill>
                <a:srgbClr val="00243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en-US" b="1" strike="noStrike" cap="none" normalizeH="0" dirty="0" smtClean="0">
                <a:ln>
                  <a:noFill/>
                </a:ln>
                <a:solidFill>
                  <a:srgbClr val="000000"/>
                </a:solidFill>
                <a:latin typeface="Verdana"/>
              </a:endParaRPr>
            </a:p>
          </p:txBody>
        </p:sp>
        <p:sp>
          <p:nvSpPr>
            <p:cNvPr id="17" name="Oval 16"/>
            <p:cNvSpPr/>
            <p:nvPr/>
          </p:nvSpPr>
          <p:spPr bwMode="auto">
            <a:xfrm>
              <a:off x="938251" y="2363003"/>
              <a:ext cx="333955" cy="436865"/>
            </a:xfrm>
            <a:prstGeom prst="ellipse">
              <a:avLst/>
            </a:prstGeom>
            <a:solidFill>
              <a:srgbClr val="FFFF00"/>
            </a:solidFill>
            <a:ln w="19050" cap="flat" cmpd="sng" algn="ctr">
              <a:solidFill>
                <a:srgbClr val="00243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en-US" b="1" strike="noStrike" cap="none" normalizeH="0" dirty="0" smtClean="0">
                <a:ln>
                  <a:noFill/>
                </a:ln>
                <a:solidFill>
                  <a:srgbClr val="000000"/>
                </a:solidFill>
                <a:latin typeface="Verdana"/>
              </a:endParaRPr>
            </a:p>
          </p:txBody>
        </p:sp>
        <p:sp>
          <p:nvSpPr>
            <p:cNvPr id="18" name="Oval 17"/>
            <p:cNvSpPr/>
            <p:nvPr/>
          </p:nvSpPr>
          <p:spPr bwMode="auto">
            <a:xfrm>
              <a:off x="938251" y="2971963"/>
              <a:ext cx="333955" cy="436865"/>
            </a:xfrm>
            <a:prstGeom prst="ellipse">
              <a:avLst/>
            </a:prstGeom>
            <a:solidFill>
              <a:srgbClr val="005828"/>
            </a:solidFill>
            <a:ln w="19050" cap="flat" cmpd="sng" algn="ctr">
              <a:solidFill>
                <a:srgbClr val="00243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en-US" b="1" strike="noStrike" cap="none" normalizeH="0" dirty="0" smtClean="0">
                <a:ln>
                  <a:noFill/>
                </a:ln>
                <a:solidFill>
                  <a:srgbClr val="000000"/>
                </a:solidFill>
                <a:latin typeface="Verdana"/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7458182" y="66835"/>
            <a:ext cx="1614201" cy="1049223"/>
            <a:chOff x="7430517" y="66836"/>
            <a:chExt cx="1614201" cy="1049223"/>
          </a:xfrm>
        </p:grpSpPr>
        <p:sp>
          <p:nvSpPr>
            <p:cNvPr id="6" name="Rectangle 5"/>
            <p:cNvSpPr/>
            <p:nvPr/>
          </p:nvSpPr>
          <p:spPr bwMode="auto">
            <a:xfrm>
              <a:off x="7430517" y="66836"/>
              <a:ext cx="1614201" cy="1049223"/>
            </a:xfrm>
            <a:prstGeom prst="rect">
              <a:avLst/>
            </a:prstGeom>
            <a:solidFill>
              <a:schemeClr val="bg1"/>
            </a:solidFill>
            <a:ln w="19050" cap="flat" cmpd="sng" algn="ctr">
              <a:solidFill>
                <a:srgbClr val="00243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sz="900" b="1" strike="noStrike" cap="none" normalizeH="0" dirty="0" smtClean="0">
                  <a:ln>
                    <a:noFill/>
                  </a:ln>
                  <a:solidFill>
                    <a:srgbClr val="000000"/>
                  </a:solidFill>
                  <a:latin typeface="Verdana"/>
                </a:rPr>
                <a:t>Overall Departmental Outlook for the Period</a:t>
              </a: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7839882" y="332250"/>
              <a:ext cx="1102585" cy="365760"/>
            </a:xfrm>
            <a:prstGeom prst="rect">
              <a:avLst/>
            </a:prstGeom>
            <a:solidFill>
              <a:schemeClr val="bg1"/>
            </a:solidFill>
            <a:ln w="19050">
              <a:noFill/>
            </a:ln>
          </p:spPr>
          <p:txBody>
            <a:bodyPr wrap="square" rtlCol="0">
              <a:noAutofit/>
            </a:bodyPr>
            <a:lstStyle/>
            <a:p>
              <a:r>
                <a:rPr lang="en-US" sz="800" dirty="0" smtClean="0"/>
                <a:t>December 2011 is the “base-line” period where initial data is first provided and reported.</a:t>
              </a:r>
              <a:endParaRPr lang="en-US" sz="800" dirty="0"/>
            </a:p>
          </p:txBody>
        </p:sp>
        <p:sp>
          <p:nvSpPr>
            <p:cNvPr id="24" name="Oval 23"/>
            <p:cNvSpPr/>
            <p:nvPr/>
          </p:nvSpPr>
          <p:spPr bwMode="auto">
            <a:xfrm>
              <a:off x="7496726" y="557828"/>
              <a:ext cx="273004" cy="307388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19050" cap="flat" cmpd="sng" algn="ctr">
              <a:solidFill>
                <a:srgbClr val="00243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en-US" b="1" strike="noStrike" cap="none" normalizeH="0" dirty="0" smtClean="0">
                <a:ln>
                  <a:noFill/>
                </a:ln>
                <a:solidFill>
                  <a:srgbClr val="000000"/>
                </a:solidFill>
                <a:latin typeface="Verdana"/>
              </a:endParaRPr>
            </a:p>
          </p:txBody>
        </p:sp>
      </p:grpSp>
      <p:graphicFrame>
        <p:nvGraphicFramePr>
          <p:cNvPr id="26" name="Bottom Chart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95909325"/>
              </p:ext>
            </p:extLst>
          </p:nvPr>
        </p:nvGraphicFramePr>
        <p:xfrm>
          <a:off x="410620" y="1288731"/>
          <a:ext cx="4151855" cy="149161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47782"/>
                <a:gridCol w="665773"/>
                <a:gridCol w="933450"/>
                <a:gridCol w="704850"/>
              </a:tblGrid>
              <a:tr h="447292">
                <a:tc>
                  <a:txBody>
                    <a:bodyPr/>
                    <a:lstStyle/>
                    <a:p>
                      <a:pPr algn="ctr"/>
                      <a:r>
                        <a:rPr lang="en-US" sz="900" cap="small" baseline="0" dirty="0" smtClean="0">
                          <a:solidFill>
                            <a:schemeClr val="tx1"/>
                          </a:solidFill>
                        </a:rPr>
                        <a:t>Key Performance Indicator</a:t>
                      </a:r>
                      <a:endParaRPr lang="en-US" sz="900" cap="small" baseline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cap="small" baseline="0" dirty="0" smtClean="0">
                          <a:solidFill>
                            <a:schemeClr val="tx1"/>
                          </a:solidFill>
                        </a:rPr>
                        <a:t>Current Month Status</a:t>
                      </a:r>
                      <a:endParaRPr lang="en-US" sz="900" cap="small" baseline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cap="small" baseline="0" dirty="0" smtClean="0">
                          <a:solidFill>
                            <a:schemeClr val="tx1"/>
                          </a:solidFill>
                        </a:rPr>
                        <a:t>Goal</a:t>
                      </a:r>
                      <a:endParaRPr lang="en-US" sz="800" cap="small" baseline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cap="small" baseline="0" dirty="0" smtClean="0">
                          <a:solidFill>
                            <a:schemeClr val="tx1"/>
                          </a:solidFill>
                        </a:rPr>
                        <a:t>frequency</a:t>
                      </a:r>
                      <a:endParaRPr lang="en-US" sz="800" cap="small" baseline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50000"/>
                        <a:lumOff val="50000"/>
                      </a:schemeClr>
                    </a:solidFill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l" fontAlgn="t">
                        <a:spcAft>
                          <a:spcPts val="0"/>
                        </a:spcAft>
                      </a:pPr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Days to process:</a:t>
                      </a:r>
                    </a:p>
                    <a:p>
                      <a:pPr marL="171450" indent="-171450" algn="l" fontAlgn="t"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Purchase order invoices</a:t>
                      </a:r>
                    </a:p>
                    <a:p>
                      <a:pPr marL="171450" indent="-171450" algn="l" fontAlgn="t"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Special payment</a:t>
                      </a:r>
                      <a:r>
                        <a:rPr lang="en-US" sz="9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authorization</a:t>
                      </a:r>
                      <a:endParaRPr lang="en-US" sz="9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900" dirty="0" smtClean="0"/>
                    </a:p>
                    <a:p>
                      <a:pPr algn="ctr"/>
                      <a:r>
                        <a:rPr lang="en-US" sz="900" dirty="0" smtClean="0"/>
                        <a:t>8</a:t>
                      </a:r>
                    </a:p>
                    <a:p>
                      <a:pPr algn="ctr"/>
                      <a:r>
                        <a:rPr lang="en-US" sz="900" dirty="0" smtClean="0"/>
                        <a:t>9</a:t>
                      </a:r>
                      <a:endParaRPr lang="en-US" sz="900" dirty="0"/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en-US" sz="9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ctr" fontAlgn="t"/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 Days</a:t>
                      </a:r>
                    </a:p>
                    <a:p>
                      <a:pPr algn="ctr" fontAlgn="t"/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 Days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Monthly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t"/>
                      <a:r>
                        <a:rPr lang="en-US" sz="9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Percent</a:t>
                      </a:r>
                      <a:r>
                        <a:rPr lang="en-US" sz="9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 for ACH disbursements made to total disbursements</a:t>
                      </a:r>
                      <a:endParaRPr lang="en-US" sz="900" b="0" i="0" u="none" strike="noStrike" dirty="0" smtClean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 smtClean="0"/>
                        <a:t>0.1%</a:t>
                      </a:r>
                      <a:endParaRPr lang="en-US" sz="900" dirty="0"/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 smtClean="0">
                          <a:latin typeface="Calibri" pitchFamily="34" charset="0"/>
                          <a:cs typeface="Calibri" pitchFamily="34" charset="0"/>
                        </a:rPr>
                        <a:t>60% by Dec.</a:t>
                      </a:r>
                      <a:r>
                        <a:rPr lang="en-US" sz="900" baseline="0" dirty="0" smtClean="0">
                          <a:latin typeface="Calibri" pitchFamily="34" charset="0"/>
                          <a:cs typeface="Calibri" pitchFamily="34" charset="0"/>
                        </a:rPr>
                        <a:t> 2012</a:t>
                      </a:r>
                      <a:endParaRPr lang="en-US" sz="9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Monthly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marL="171450" indent="-171450" algn="l" fontAlgn="t">
                        <a:buFont typeface="Arial" pitchFamily="34" charset="0"/>
                        <a:buChar char="•"/>
                      </a:pPr>
                      <a:r>
                        <a:rPr lang="en-US" sz="9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#</a:t>
                      </a:r>
                      <a:r>
                        <a:rPr lang="en-US" sz="9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 of days to pay from invoice date</a:t>
                      </a:r>
                    </a:p>
                    <a:p>
                      <a:pPr marL="171450" indent="-171450" algn="l" fontAlgn="t">
                        <a:buFont typeface="Arial" pitchFamily="34" charset="0"/>
                        <a:buChar char="•"/>
                      </a:pPr>
                      <a:r>
                        <a:rPr lang="en-US" sz="9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PO Invoices Only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 smtClean="0"/>
                        <a:t>40</a:t>
                      </a:r>
                    </a:p>
                    <a:p>
                      <a:pPr algn="ctr"/>
                      <a:r>
                        <a:rPr lang="en-US" sz="900" dirty="0" smtClean="0"/>
                        <a:t>46</a:t>
                      </a:r>
                      <a:endParaRPr lang="en-US" sz="900" dirty="0"/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To be established for future reports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Monthly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22" name="Rectangle 2"/>
          <p:cNvSpPr txBox="1">
            <a:spLocks noChangeArrowheads="1"/>
          </p:cNvSpPr>
          <p:nvPr/>
        </p:nvSpPr>
        <p:spPr bwMode="auto">
          <a:xfrm>
            <a:off x="483071" y="166650"/>
            <a:ext cx="8487061" cy="5919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29" tIns="45714" rIns="91429" bIns="45714" numCol="1" anchor="ctr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400" b="1" dirty="0" smtClean="0">
                <a:solidFill>
                  <a:srgbClr val="5A6F54"/>
                </a:solidFill>
                <a:cs typeface="Arial" charset="0"/>
              </a:rPr>
              <a:t>Key Performance Indicator Report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600" b="1" dirty="0" smtClean="0">
                <a:solidFill>
                  <a:srgbClr val="5A6F54"/>
                </a:solidFill>
              </a:rPr>
              <a:t>Department: Fiscal Operations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600" b="1" dirty="0" smtClean="0">
                <a:solidFill>
                  <a:srgbClr val="5A6F54"/>
                </a:solidFill>
              </a:rPr>
              <a:t>Unit: Disbursements</a:t>
            </a:r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6587" y="1276350"/>
            <a:ext cx="3795606" cy="2181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6588" y="3562349"/>
            <a:ext cx="3795606" cy="257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8848" y="3562349"/>
            <a:ext cx="4170363" cy="257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39567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1" name="Header"/>
          <p:cNvSpPr>
            <a:spLocks noChangeArrowheads="1"/>
          </p:cNvSpPr>
          <p:nvPr/>
        </p:nvSpPr>
        <p:spPr bwMode="auto">
          <a:xfrm>
            <a:off x="1" y="-102260"/>
            <a:ext cx="184731" cy="6617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000" dirty="0" smtClean="0">
                <a:solidFill>
                  <a:prstClr val="black"/>
                </a:solidFill>
                <a:ea typeface="Calibri" pitchFamily="34" charset="0"/>
                <a:cs typeface="Arial" pitchFamily="34" charset="0"/>
              </a:rPr>
              <a:t/>
            </a:r>
            <a:br>
              <a:rPr lang="en-US" sz="1000" dirty="0" smtClean="0">
                <a:solidFill>
                  <a:prstClr val="black"/>
                </a:solidFill>
                <a:ea typeface="Calibri" pitchFamily="34" charset="0"/>
                <a:cs typeface="Arial" pitchFamily="34" charset="0"/>
              </a:rPr>
            </a:br>
            <a:endParaRPr lang="en-US" sz="900" dirty="0" smtClean="0">
              <a:solidFill>
                <a:prstClr val="black"/>
              </a:solidFill>
              <a:cs typeface="Arial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dirty="0" smtClean="0">
              <a:solidFill>
                <a:prstClr val="black"/>
              </a:solidFill>
              <a:cs typeface="Arial" pitchFamily="34" charset="0"/>
            </a:endParaRPr>
          </a:p>
        </p:txBody>
      </p:sp>
      <p:sp>
        <p:nvSpPr>
          <p:cNvPr id="11" name="Slide Number Placeholder 7"/>
          <p:cNvSpPr txBox="1">
            <a:spLocks/>
          </p:cNvSpPr>
          <p:nvPr/>
        </p:nvSpPr>
        <p:spPr>
          <a:xfrm>
            <a:off x="8715375" y="6684167"/>
            <a:ext cx="428625" cy="109537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sz="12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sz="12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sz="12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sz="12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fld id="{1E9D88E3-AEEC-4456-BFCA-9366EFD4594A}" type="slidenum">
              <a:rPr lang="en-US" sz="900" smtClean="0">
                <a:solidFill>
                  <a:schemeClr val="bg1"/>
                </a:solidFill>
              </a:rPr>
              <a:pPr>
                <a:defRPr/>
              </a:pPr>
              <a:t>7</a:t>
            </a:fld>
            <a:endParaRPr lang="en-US" sz="900" dirty="0">
              <a:solidFill>
                <a:schemeClr val="bg1"/>
              </a:solidFill>
            </a:endParaRP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62793898"/>
              </p:ext>
            </p:extLst>
          </p:nvPr>
        </p:nvGraphicFramePr>
        <p:xfrm>
          <a:off x="92366" y="6300662"/>
          <a:ext cx="2704860" cy="383505"/>
        </p:xfrm>
        <a:graphic>
          <a:graphicData uri="http://schemas.openxmlformats.org/drawingml/2006/table">
            <a:tbl>
              <a:tblPr/>
              <a:tblGrid>
                <a:gridCol w="512950"/>
                <a:gridCol w="2191910"/>
              </a:tblGrid>
              <a:tr h="11177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 cap="all" baseline="0" dirty="0" smtClean="0">
                          <a:latin typeface="Arial"/>
                        </a:rPr>
                        <a:t>Green</a:t>
                      </a:r>
                      <a:endParaRPr lang="en-US" sz="800" b="1" i="0" u="none" strike="noStrike" cap="all" baseline="0" dirty="0">
                        <a:latin typeface="Arial"/>
                      </a:endParaRPr>
                    </a:p>
                  </a:txBody>
                  <a:tcPr marL="5915" marR="5915" marT="591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 baseline="0" dirty="0" smtClean="0">
                          <a:latin typeface="Arial"/>
                        </a:rPr>
                        <a:t>Improving trends, on track for achievement of goals</a:t>
                      </a:r>
                      <a:endParaRPr lang="en-US" sz="700" b="0" i="0" u="none" strike="noStrike" dirty="0">
                        <a:latin typeface="Arial"/>
                      </a:endParaRPr>
                    </a:p>
                  </a:txBody>
                  <a:tcPr marL="70975" marR="5915" marT="591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11776"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1" i="0" u="none" strike="noStrike" cap="all" baseline="0" dirty="0" smtClean="0">
                          <a:latin typeface="Arial"/>
                        </a:rPr>
                        <a:t>Yellow</a:t>
                      </a:r>
                      <a:endParaRPr lang="en-US" sz="800" b="1" i="0" u="none" strike="noStrike" cap="all" baseline="0" dirty="0">
                        <a:latin typeface="Arial"/>
                      </a:endParaRPr>
                    </a:p>
                  </a:txBody>
                  <a:tcPr marL="5915" marR="5915" marT="591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rtl="0"/>
                      <a:r>
                        <a:rPr lang="en-US" sz="7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No change in results</a:t>
                      </a:r>
                    </a:p>
                  </a:txBody>
                  <a:tcPr marL="70975" marR="5915" marT="591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1177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 cap="all" baseline="0" dirty="0" smtClean="0">
                          <a:latin typeface="Arial"/>
                        </a:rPr>
                        <a:t>Red</a:t>
                      </a:r>
                      <a:endParaRPr lang="en-US" sz="800" b="1" i="0" u="none" strike="noStrike" cap="all" baseline="0" dirty="0">
                        <a:latin typeface="Arial"/>
                      </a:endParaRPr>
                    </a:p>
                  </a:txBody>
                  <a:tcPr marL="5915" marR="5915" marT="591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7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Declining trends</a:t>
                      </a:r>
                    </a:p>
                  </a:txBody>
                  <a:tcPr marL="70975" marR="5915" marT="591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sp>
        <p:nvSpPr>
          <p:cNvPr id="12" name="Rectangle 4"/>
          <p:cNvSpPr>
            <a:spLocks noChangeArrowheads="1"/>
          </p:cNvSpPr>
          <p:nvPr/>
        </p:nvSpPr>
        <p:spPr bwMode="auto">
          <a:xfrm>
            <a:off x="591595" y="896600"/>
            <a:ext cx="5852826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400" b="1" i="1" dirty="0" smtClean="0">
                <a:solidFill>
                  <a:prstClr val="black"/>
                </a:solidFill>
                <a:cs typeface="Arial" charset="0"/>
              </a:rPr>
              <a:t>As of December 31, 2011</a:t>
            </a:r>
            <a:endParaRPr lang="en-US" sz="1400" b="1" dirty="0" smtClean="0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13" name="Slide Number Placeholder 6"/>
          <p:cNvSpPr>
            <a:spLocks noGrp="1"/>
          </p:cNvSpPr>
          <p:nvPr>
            <p:ph type="sldNum" sz="quarter" idx="10"/>
          </p:nvPr>
        </p:nvSpPr>
        <p:spPr>
          <a:xfrm>
            <a:off x="25402" y="6362700"/>
            <a:ext cx="355598" cy="261384"/>
          </a:xfrm>
        </p:spPr>
        <p:txBody>
          <a:bodyPr/>
          <a:lstStyle/>
          <a:p>
            <a:pPr>
              <a:defRPr/>
            </a:pPr>
            <a:fld id="{22AE2069-F500-4A3A-BCCE-FC35EA1CCF60}" type="slidenum">
              <a:rPr lang="en-US" sz="800" b="0" smtClean="0">
                <a:solidFill>
                  <a:srgbClr val="5A6F54"/>
                </a:solidFill>
              </a:rPr>
              <a:pPr>
                <a:defRPr/>
              </a:pPr>
              <a:t>7</a:t>
            </a:fld>
            <a:endParaRPr lang="en-US" sz="800" b="0" dirty="0">
              <a:solidFill>
                <a:srgbClr val="5A6F54"/>
              </a:solidFill>
            </a:endParaRPr>
          </a:p>
        </p:txBody>
      </p:sp>
      <p:cxnSp>
        <p:nvCxnSpPr>
          <p:cNvPr id="3" name="Straight Connector 2"/>
          <p:cNvCxnSpPr/>
          <p:nvPr/>
        </p:nvCxnSpPr>
        <p:spPr bwMode="auto">
          <a:xfrm>
            <a:off x="483071" y="1204377"/>
            <a:ext cx="5307950" cy="0"/>
          </a:xfrm>
          <a:prstGeom prst="line">
            <a:avLst/>
          </a:prstGeom>
          <a:noFill/>
          <a:ln w="31750" cap="flat" cmpd="sng" algn="ctr">
            <a:solidFill>
              <a:schemeClr val="accent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grpSp>
        <p:nvGrpSpPr>
          <p:cNvPr id="19" name="Group 18"/>
          <p:cNvGrpSpPr/>
          <p:nvPr/>
        </p:nvGrpSpPr>
        <p:grpSpPr>
          <a:xfrm>
            <a:off x="6975701" y="66835"/>
            <a:ext cx="382671" cy="690205"/>
            <a:chOff x="604297" y="1561930"/>
            <a:chExt cx="1001865" cy="2019631"/>
          </a:xfrm>
        </p:grpSpPr>
        <p:sp>
          <p:nvSpPr>
            <p:cNvPr id="4" name="Rectangle 3"/>
            <p:cNvSpPr/>
            <p:nvPr/>
          </p:nvSpPr>
          <p:spPr bwMode="auto">
            <a:xfrm>
              <a:off x="604297" y="1561930"/>
              <a:ext cx="1001865" cy="2019631"/>
            </a:xfrm>
            <a:prstGeom prst="rect">
              <a:avLst/>
            </a:prstGeom>
            <a:solidFill>
              <a:schemeClr val="accent3"/>
            </a:solidFill>
            <a:ln w="19050" cap="flat" cmpd="sng" algn="ctr">
              <a:solidFill>
                <a:srgbClr val="00243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en-US" b="1" strike="noStrike" cap="none" normalizeH="0" dirty="0" smtClean="0">
                <a:ln>
                  <a:noFill/>
                </a:ln>
                <a:solidFill>
                  <a:srgbClr val="000000"/>
                </a:solidFill>
                <a:latin typeface="Verdana"/>
              </a:endParaRPr>
            </a:p>
          </p:txBody>
        </p:sp>
        <p:sp>
          <p:nvSpPr>
            <p:cNvPr id="5" name="Oval 4"/>
            <p:cNvSpPr/>
            <p:nvPr/>
          </p:nvSpPr>
          <p:spPr bwMode="auto">
            <a:xfrm>
              <a:off x="922348" y="1741063"/>
              <a:ext cx="333955" cy="436865"/>
            </a:xfrm>
            <a:prstGeom prst="ellipse">
              <a:avLst/>
            </a:prstGeom>
            <a:solidFill>
              <a:srgbClr val="FF0000"/>
            </a:solidFill>
            <a:ln w="19050" cap="flat" cmpd="sng" algn="ctr">
              <a:solidFill>
                <a:srgbClr val="00243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en-US" b="1" strike="noStrike" cap="none" normalizeH="0" dirty="0" smtClean="0">
                <a:ln>
                  <a:noFill/>
                </a:ln>
                <a:solidFill>
                  <a:srgbClr val="000000"/>
                </a:solidFill>
                <a:latin typeface="Verdana"/>
              </a:endParaRPr>
            </a:p>
          </p:txBody>
        </p:sp>
        <p:sp>
          <p:nvSpPr>
            <p:cNvPr id="17" name="Oval 16"/>
            <p:cNvSpPr/>
            <p:nvPr/>
          </p:nvSpPr>
          <p:spPr bwMode="auto">
            <a:xfrm>
              <a:off x="938251" y="2363003"/>
              <a:ext cx="333955" cy="436865"/>
            </a:xfrm>
            <a:prstGeom prst="ellipse">
              <a:avLst/>
            </a:prstGeom>
            <a:solidFill>
              <a:srgbClr val="FFFF00"/>
            </a:solidFill>
            <a:ln w="19050" cap="flat" cmpd="sng" algn="ctr">
              <a:solidFill>
                <a:srgbClr val="00243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en-US" b="1" strike="noStrike" cap="none" normalizeH="0" dirty="0" smtClean="0">
                <a:ln>
                  <a:noFill/>
                </a:ln>
                <a:solidFill>
                  <a:srgbClr val="000000"/>
                </a:solidFill>
                <a:latin typeface="Verdana"/>
              </a:endParaRPr>
            </a:p>
          </p:txBody>
        </p:sp>
        <p:sp>
          <p:nvSpPr>
            <p:cNvPr id="18" name="Oval 17"/>
            <p:cNvSpPr/>
            <p:nvPr/>
          </p:nvSpPr>
          <p:spPr bwMode="auto">
            <a:xfrm>
              <a:off x="938251" y="2971963"/>
              <a:ext cx="333955" cy="436865"/>
            </a:xfrm>
            <a:prstGeom prst="ellipse">
              <a:avLst/>
            </a:prstGeom>
            <a:solidFill>
              <a:srgbClr val="005828"/>
            </a:solidFill>
            <a:ln w="19050" cap="flat" cmpd="sng" algn="ctr">
              <a:solidFill>
                <a:srgbClr val="00243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en-US" b="1" strike="noStrike" cap="none" normalizeH="0" dirty="0" smtClean="0">
                <a:ln>
                  <a:noFill/>
                </a:ln>
                <a:solidFill>
                  <a:srgbClr val="000000"/>
                </a:solidFill>
                <a:latin typeface="Verdana"/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7458182" y="66835"/>
            <a:ext cx="1614201" cy="1049223"/>
            <a:chOff x="7430517" y="66836"/>
            <a:chExt cx="1614201" cy="1049223"/>
          </a:xfrm>
        </p:grpSpPr>
        <p:sp>
          <p:nvSpPr>
            <p:cNvPr id="6" name="Rectangle 5"/>
            <p:cNvSpPr/>
            <p:nvPr/>
          </p:nvSpPr>
          <p:spPr bwMode="auto">
            <a:xfrm>
              <a:off x="7430517" y="66836"/>
              <a:ext cx="1614201" cy="1049223"/>
            </a:xfrm>
            <a:prstGeom prst="rect">
              <a:avLst/>
            </a:prstGeom>
            <a:solidFill>
              <a:schemeClr val="bg1"/>
            </a:solidFill>
            <a:ln w="19050" cap="flat" cmpd="sng" algn="ctr">
              <a:solidFill>
                <a:srgbClr val="00243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sz="900" b="1" strike="noStrike" cap="none" normalizeH="0" dirty="0" smtClean="0">
                  <a:ln>
                    <a:noFill/>
                  </a:ln>
                  <a:solidFill>
                    <a:srgbClr val="000000"/>
                  </a:solidFill>
                  <a:latin typeface="Verdana"/>
                </a:rPr>
                <a:t>Overall Departmental Outlook for the Period</a:t>
              </a: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7839882" y="332250"/>
              <a:ext cx="1102585" cy="365760"/>
            </a:xfrm>
            <a:prstGeom prst="rect">
              <a:avLst/>
            </a:prstGeom>
            <a:solidFill>
              <a:schemeClr val="bg1"/>
            </a:solidFill>
            <a:ln w="19050">
              <a:noFill/>
            </a:ln>
          </p:spPr>
          <p:txBody>
            <a:bodyPr wrap="square" rtlCol="0">
              <a:noAutofit/>
            </a:bodyPr>
            <a:lstStyle/>
            <a:p>
              <a:r>
                <a:rPr lang="en-US" sz="800" dirty="0" smtClean="0"/>
                <a:t>December 2011 is the “base-line” period where initial data is first provided and reported.</a:t>
              </a:r>
              <a:endParaRPr lang="en-US" sz="800" dirty="0"/>
            </a:p>
          </p:txBody>
        </p:sp>
        <p:sp>
          <p:nvSpPr>
            <p:cNvPr id="24" name="Oval 23"/>
            <p:cNvSpPr/>
            <p:nvPr/>
          </p:nvSpPr>
          <p:spPr bwMode="auto">
            <a:xfrm>
              <a:off x="7496726" y="557828"/>
              <a:ext cx="273004" cy="307388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19050" cap="flat" cmpd="sng" algn="ctr">
              <a:solidFill>
                <a:srgbClr val="00243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en-US" b="1" strike="noStrike" cap="none" normalizeH="0" dirty="0" smtClean="0">
                <a:ln>
                  <a:noFill/>
                </a:ln>
                <a:solidFill>
                  <a:srgbClr val="000000"/>
                </a:solidFill>
                <a:latin typeface="Verdana"/>
              </a:endParaRPr>
            </a:p>
          </p:txBody>
        </p:sp>
      </p:grpSp>
      <p:graphicFrame>
        <p:nvGraphicFramePr>
          <p:cNvPr id="26" name="Bottom Chart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36967376"/>
              </p:ext>
            </p:extLst>
          </p:nvPr>
        </p:nvGraphicFramePr>
        <p:xfrm>
          <a:off x="438767" y="1325608"/>
          <a:ext cx="4041484" cy="168192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19441"/>
                <a:gridCol w="718342"/>
                <a:gridCol w="819552"/>
                <a:gridCol w="784149"/>
              </a:tblGrid>
              <a:tr h="447292">
                <a:tc>
                  <a:txBody>
                    <a:bodyPr/>
                    <a:lstStyle/>
                    <a:p>
                      <a:pPr algn="ctr"/>
                      <a:r>
                        <a:rPr lang="en-US" sz="900" cap="small" baseline="0" dirty="0" smtClean="0">
                          <a:solidFill>
                            <a:schemeClr val="tx1"/>
                          </a:solidFill>
                        </a:rPr>
                        <a:t>Key Performance Indicator</a:t>
                      </a:r>
                      <a:endParaRPr lang="en-US" sz="900" cap="small" baseline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cap="small" baseline="0" dirty="0" smtClean="0">
                          <a:solidFill>
                            <a:schemeClr val="tx1"/>
                          </a:solidFill>
                        </a:rPr>
                        <a:t>Current Month Status</a:t>
                      </a:r>
                      <a:endParaRPr lang="en-US" sz="900" cap="small" baseline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cap="small" baseline="0" dirty="0" smtClean="0">
                          <a:solidFill>
                            <a:schemeClr val="tx1"/>
                          </a:solidFill>
                        </a:rPr>
                        <a:t>Goal</a:t>
                      </a:r>
                      <a:endParaRPr lang="en-US" sz="900" cap="small" baseline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cap="small" baseline="0" dirty="0" smtClean="0">
                          <a:solidFill>
                            <a:schemeClr val="tx1"/>
                          </a:solidFill>
                        </a:rPr>
                        <a:t>frequency</a:t>
                      </a:r>
                      <a:endParaRPr lang="en-US" sz="800" cap="small" baseline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50000"/>
                        <a:lumOff val="50000"/>
                      </a:schemeClr>
                    </a:solidFill>
                  </a:tcPr>
                </a:tc>
              </a:tr>
              <a:tr h="336995">
                <a:tc>
                  <a:txBody>
                    <a:bodyPr/>
                    <a:lstStyle/>
                    <a:p>
                      <a:pPr algn="l" fontAlgn="t"/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Average number of</a:t>
                      </a:r>
                      <a:r>
                        <a:rPr lang="en-US" sz="9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 pay periods to process payroll reallocations</a:t>
                      </a:r>
                      <a:endParaRPr lang="en-US" sz="9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 smtClean="0">
                          <a:latin typeface="Calibri" pitchFamily="34" charset="0"/>
                          <a:cs typeface="Calibri" pitchFamily="34" charset="0"/>
                        </a:rPr>
                        <a:t>Within</a:t>
                      </a:r>
                      <a:r>
                        <a:rPr lang="en-US" sz="900" baseline="0" dirty="0" smtClean="0">
                          <a:latin typeface="Calibri" pitchFamily="34" charset="0"/>
                          <a:cs typeface="Calibri" pitchFamily="34" charset="0"/>
                        </a:rPr>
                        <a:t> 2 </a:t>
                      </a:r>
                      <a:r>
                        <a:rPr lang="en-US" sz="900" dirty="0" smtClean="0">
                          <a:latin typeface="Calibri" pitchFamily="34" charset="0"/>
                          <a:cs typeface="Calibri" pitchFamily="34" charset="0"/>
                        </a:rPr>
                        <a:t>Pay Periods</a:t>
                      </a:r>
                      <a:endParaRPr lang="en-US" sz="9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 smtClean="0">
                          <a:latin typeface="Calibri" pitchFamily="34" charset="0"/>
                          <a:cs typeface="Calibri" pitchFamily="34" charset="0"/>
                        </a:rPr>
                        <a:t>Within 2 pay</a:t>
                      </a:r>
                      <a:r>
                        <a:rPr lang="en-US" sz="900" baseline="0" dirty="0" smtClean="0">
                          <a:latin typeface="Calibri" pitchFamily="34" charset="0"/>
                          <a:cs typeface="Calibri" pitchFamily="34" charset="0"/>
                        </a:rPr>
                        <a:t> periods</a:t>
                      </a:r>
                      <a:endParaRPr lang="en-US" sz="9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Monthly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36995">
                <a:tc>
                  <a:txBody>
                    <a:bodyPr/>
                    <a:lstStyle/>
                    <a:p>
                      <a:pPr algn="l" fontAlgn="t">
                        <a:spcAft>
                          <a:spcPts val="600"/>
                        </a:spcAft>
                      </a:pPr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Number</a:t>
                      </a:r>
                      <a:r>
                        <a:rPr lang="en-US" sz="9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 of days to process salary advances</a:t>
                      </a:r>
                      <a:endParaRPr lang="en-US" sz="9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 smtClean="0">
                          <a:latin typeface="Calibri" pitchFamily="34" charset="0"/>
                          <a:cs typeface="Calibri" pitchFamily="34" charset="0"/>
                        </a:rPr>
                        <a:t>Within</a:t>
                      </a:r>
                      <a:r>
                        <a:rPr lang="en-US" sz="900" baseline="0" dirty="0" smtClean="0">
                          <a:latin typeface="Calibri" pitchFamily="34" charset="0"/>
                          <a:cs typeface="Calibri" pitchFamily="34" charset="0"/>
                        </a:rPr>
                        <a:t> 24 hours</a:t>
                      </a:r>
                      <a:endParaRPr lang="en-US" sz="9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 smtClean="0">
                          <a:latin typeface="Calibri" pitchFamily="34" charset="0"/>
                          <a:cs typeface="Calibri" pitchFamily="34" charset="0"/>
                        </a:rPr>
                        <a:t>Next Day/ Same day if prior</a:t>
                      </a:r>
                      <a:r>
                        <a:rPr lang="en-US" sz="900" baseline="0" dirty="0" smtClean="0">
                          <a:latin typeface="Calibri" pitchFamily="34" charset="0"/>
                          <a:cs typeface="Calibri" pitchFamily="34" charset="0"/>
                        </a:rPr>
                        <a:t> to holiday</a:t>
                      </a:r>
                      <a:endParaRPr lang="en-US" sz="9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Monthly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36995">
                <a:tc>
                  <a:txBody>
                    <a:bodyPr/>
                    <a:lstStyle/>
                    <a:p>
                      <a:pPr marL="171450" indent="-171450" algn="l" fontAlgn="t">
                        <a:buFont typeface="Arial" pitchFamily="34" charset="0"/>
                        <a:buChar char="•"/>
                      </a:pPr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Number of off-cycle</a:t>
                      </a:r>
                      <a:r>
                        <a:rPr lang="en-US" sz="9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 checks cut </a:t>
                      </a:r>
                    </a:p>
                    <a:p>
                      <a:pPr marL="171450" indent="-171450" algn="l" fontAlgn="t">
                        <a:buFont typeface="Arial" pitchFamily="34" charset="0"/>
                        <a:buChar char="•"/>
                      </a:pPr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Special</a:t>
                      </a:r>
                      <a:r>
                        <a:rPr lang="en-US" sz="9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 pays processed due to error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 smtClean="0">
                          <a:latin typeface="Calibri" pitchFamily="34" charset="0"/>
                          <a:cs typeface="Calibri" pitchFamily="34" charset="0"/>
                        </a:rPr>
                        <a:t>154</a:t>
                      </a:r>
                    </a:p>
                    <a:p>
                      <a:pPr algn="ctr"/>
                      <a:r>
                        <a:rPr lang="en-US" sz="900" dirty="0" smtClean="0">
                          <a:latin typeface="Calibri" pitchFamily="34" charset="0"/>
                          <a:cs typeface="Calibri" pitchFamily="34" charset="0"/>
                        </a:rPr>
                        <a:t>2</a:t>
                      </a:r>
                      <a:endParaRPr lang="en-US" sz="9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To be established for future reports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Monthly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22" name="Rectangle 2"/>
          <p:cNvSpPr txBox="1">
            <a:spLocks noChangeArrowheads="1"/>
          </p:cNvSpPr>
          <p:nvPr/>
        </p:nvSpPr>
        <p:spPr bwMode="auto">
          <a:xfrm>
            <a:off x="483071" y="166650"/>
            <a:ext cx="8487061" cy="5919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29" tIns="45714" rIns="91429" bIns="45714" numCol="1" anchor="ctr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400" b="1" dirty="0" smtClean="0">
                <a:solidFill>
                  <a:srgbClr val="5A6F54"/>
                </a:solidFill>
                <a:cs typeface="Arial" charset="0"/>
              </a:rPr>
              <a:t>Key Performance Indicator Report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600" b="1" dirty="0" smtClean="0">
                <a:solidFill>
                  <a:srgbClr val="5A6F54"/>
                </a:solidFill>
              </a:rPr>
              <a:t>Department: Fiscal Operations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600" b="1" dirty="0" smtClean="0">
                <a:solidFill>
                  <a:srgbClr val="5A6F54"/>
                </a:solidFill>
              </a:rPr>
              <a:t>Unit: Payroll</a:t>
            </a:r>
          </a:p>
        </p:txBody>
      </p:sp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35996" y="1333500"/>
            <a:ext cx="3974628" cy="20478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7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3070" y="3552825"/>
            <a:ext cx="3974629" cy="2705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8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35997" y="3552825"/>
            <a:ext cx="3974628" cy="2705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30810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1" name="Header"/>
          <p:cNvSpPr>
            <a:spLocks noChangeArrowheads="1"/>
          </p:cNvSpPr>
          <p:nvPr/>
        </p:nvSpPr>
        <p:spPr bwMode="auto">
          <a:xfrm>
            <a:off x="1" y="-102260"/>
            <a:ext cx="184731" cy="6617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000" dirty="0" smtClean="0">
                <a:solidFill>
                  <a:prstClr val="black"/>
                </a:solidFill>
                <a:ea typeface="Calibri" pitchFamily="34" charset="0"/>
                <a:cs typeface="Arial" pitchFamily="34" charset="0"/>
              </a:rPr>
              <a:t/>
            </a:r>
            <a:br>
              <a:rPr lang="en-US" sz="1000" dirty="0" smtClean="0">
                <a:solidFill>
                  <a:prstClr val="black"/>
                </a:solidFill>
                <a:ea typeface="Calibri" pitchFamily="34" charset="0"/>
                <a:cs typeface="Arial" pitchFamily="34" charset="0"/>
              </a:rPr>
            </a:br>
            <a:endParaRPr lang="en-US" sz="900" dirty="0" smtClean="0">
              <a:solidFill>
                <a:prstClr val="black"/>
              </a:solidFill>
              <a:cs typeface="Arial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dirty="0" smtClean="0">
              <a:solidFill>
                <a:prstClr val="black"/>
              </a:solidFill>
              <a:cs typeface="Arial" pitchFamily="34" charset="0"/>
            </a:endParaRPr>
          </a:p>
        </p:txBody>
      </p:sp>
      <p:sp>
        <p:nvSpPr>
          <p:cNvPr id="9" name="Rectangle 2"/>
          <p:cNvSpPr txBox="1">
            <a:spLocks noChangeArrowheads="1"/>
          </p:cNvSpPr>
          <p:nvPr/>
        </p:nvSpPr>
        <p:spPr bwMode="auto">
          <a:xfrm>
            <a:off x="487659" y="202702"/>
            <a:ext cx="4712992" cy="4318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29" tIns="45714" rIns="91429" bIns="45714" numCol="1" anchor="ctr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000" b="1" dirty="0" smtClean="0">
                <a:solidFill>
                  <a:srgbClr val="5A6F54"/>
                </a:solidFill>
              </a:rPr>
              <a:t>Department:  Facilities, Planning &amp; Management</a:t>
            </a:r>
          </a:p>
          <a:p>
            <a:pPr lvl="0"/>
            <a:r>
              <a:rPr lang="en-US" sz="1600" b="1" dirty="0">
                <a:solidFill>
                  <a:srgbClr val="5A6F54"/>
                </a:solidFill>
              </a:rPr>
              <a:t>Unit: </a:t>
            </a:r>
            <a:r>
              <a:rPr lang="en-US" sz="1600" b="1" dirty="0" smtClean="0">
                <a:solidFill>
                  <a:srgbClr val="5A6F54"/>
                </a:solidFill>
              </a:rPr>
              <a:t>Utilities and Energy Management </a:t>
            </a:r>
            <a:endParaRPr lang="en-US" sz="2000" b="1" dirty="0" smtClean="0">
              <a:solidFill>
                <a:srgbClr val="5A6F54"/>
              </a:solidFill>
            </a:endParaRPr>
          </a:p>
        </p:txBody>
      </p:sp>
      <p:sp>
        <p:nvSpPr>
          <p:cNvPr id="11" name="Slide Number Placeholder 7"/>
          <p:cNvSpPr txBox="1">
            <a:spLocks/>
          </p:cNvSpPr>
          <p:nvPr/>
        </p:nvSpPr>
        <p:spPr>
          <a:xfrm>
            <a:off x="8896350" y="6684167"/>
            <a:ext cx="247650" cy="109537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sz="12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sz="12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sz="12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sz="12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fld id="{1E9D88E3-AEEC-4456-BFCA-9366EFD4594A}" type="slidenum">
              <a:rPr lang="en-US" sz="900" smtClean="0">
                <a:solidFill>
                  <a:schemeClr val="bg1"/>
                </a:solidFill>
              </a:rPr>
              <a:pPr>
                <a:defRPr/>
              </a:pPr>
              <a:t>8</a:t>
            </a:fld>
            <a:endParaRPr lang="en-US" sz="900" dirty="0">
              <a:solidFill>
                <a:schemeClr val="bg1"/>
              </a:solidFill>
            </a:endParaRP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93834333"/>
              </p:ext>
            </p:extLst>
          </p:nvPr>
        </p:nvGraphicFramePr>
        <p:xfrm>
          <a:off x="336570" y="6091112"/>
          <a:ext cx="2704860" cy="383505"/>
        </p:xfrm>
        <a:graphic>
          <a:graphicData uri="http://schemas.openxmlformats.org/drawingml/2006/table">
            <a:tbl>
              <a:tblPr/>
              <a:tblGrid>
                <a:gridCol w="512950"/>
                <a:gridCol w="2191910"/>
              </a:tblGrid>
              <a:tr h="11177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 cap="all" baseline="0" dirty="0" smtClean="0">
                          <a:latin typeface="Arial"/>
                        </a:rPr>
                        <a:t>Green</a:t>
                      </a:r>
                      <a:endParaRPr lang="en-US" sz="800" b="1" i="0" u="none" strike="noStrike" cap="all" baseline="0" dirty="0">
                        <a:latin typeface="Arial"/>
                      </a:endParaRPr>
                    </a:p>
                  </a:txBody>
                  <a:tcPr marL="5915" marR="5915" marT="591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 baseline="0" dirty="0" smtClean="0">
                          <a:latin typeface="Arial"/>
                        </a:rPr>
                        <a:t>Improving trends, on track for achievement of goals</a:t>
                      </a:r>
                      <a:endParaRPr lang="en-US" sz="700" b="0" i="0" u="none" strike="noStrike" dirty="0">
                        <a:latin typeface="Arial"/>
                      </a:endParaRPr>
                    </a:p>
                  </a:txBody>
                  <a:tcPr marL="70975" marR="5915" marT="591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11776"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1" i="0" u="none" strike="noStrike" cap="all" baseline="0" dirty="0" smtClean="0">
                          <a:latin typeface="Arial"/>
                        </a:rPr>
                        <a:t>Yellow</a:t>
                      </a:r>
                      <a:endParaRPr lang="en-US" sz="800" b="1" i="0" u="none" strike="noStrike" cap="all" baseline="0" dirty="0">
                        <a:latin typeface="Arial"/>
                      </a:endParaRPr>
                    </a:p>
                  </a:txBody>
                  <a:tcPr marL="5915" marR="5915" marT="591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rtl="0"/>
                      <a:r>
                        <a:rPr lang="en-US" sz="7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No change in results</a:t>
                      </a:r>
                    </a:p>
                  </a:txBody>
                  <a:tcPr marL="70975" marR="5915" marT="591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1177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 cap="all" baseline="0" dirty="0" smtClean="0">
                          <a:latin typeface="Arial"/>
                        </a:rPr>
                        <a:t>Red</a:t>
                      </a:r>
                      <a:endParaRPr lang="en-US" sz="800" b="1" i="0" u="none" strike="noStrike" cap="all" baseline="0" dirty="0">
                        <a:latin typeface="Arial"/>
                      </a:endParaRPr>
                    </a:p>
                  </a:txBody>
                  <a:tcPr marL="5915" marR="5915" marT="591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7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Declining trends</a:t>
                      </a:r>
                    </a:p>
                  </a:txBody>
                  <a:tcPr marL="70975" marR="5915" marT="591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sp>
        <p:nvSpPr>
          <p:cNvPr id="12" name="Rectangle 4"/>
          <p:cNvSpPr>
            <a:spLocks noChangeArrowheads="1"/>
          </p:cNvSpPr>
          <p:nvPr/>
        </p:nvSpPr>
        <p:spPr bwMode="auto">
          <a:xfrm>
            <a:off x="487659" y="808281"/>
            <a:ext cx="8234363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400" b="1" i="1" dirty="0" smtClean="0">
                <a:solidFill>
                  <a:prstClr val="black"/>
                </a:solidFill>
                <a:cs typeface="Arial" charset="0"/>
              </a:rPr>
              <a:t>As of December 31, 2011</a:t>
            </a:r>
            <a:endParaRPr lang="en-US" sz="1400" b="1" dirty="0" smtClean="0">
              <a:solidFill>
                <a:prstClr val="black"/>
              </a:solidFill>
              <a:cs typeface="Arial" charset="0"/>
            </a:endParaRPr>
          </a:p>
        </p:txBody>
      </p:sp>
      <p:cxnSp>
        <p:nvCxnSpPr>
          <p:cNvPr id="3" name="Straight Connector 2"/>
          <p:cNvCxnSpPr>
            <a:endCxn id="12" idx="2"/>
          </p:cNvCxnSpPr>
          <p:nvPr/>
        </p:nvCxnSpPr>
        <p:spPr bwMode="auto">
          <a:xfrm>
            <a:off x="487659" y="1116058"/>
            <a:ext cx="4117182" cy="0"/>
          </a:xfrm>
          <a:prstGeom prst="line">
            <a:avLst/>
          </a:prstGeom>
          <a:noFill/>
          <a:ln w="31750" cap="flat" cmpd="sng" algn="ctr">
            <a:solidFill>
              <a:schemeClr val="accent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grpSp>
        <p:nvGrpSpPr>
          <p:cNvPr id="19" name="Group 18"/>
          <p:cNvGrpSpPr/>
          <p:nvPr/>
        </p:nvGrpSpPr>
        <p:grpSpPr>
          <a:xfrm>
            <a:off x="6975701" y="66835"/>
            <a:ext cx="382671" cy="690205"/>
            <a:chOff x="604297" y="1561930"/>
            <a:chExt cx="1001865" cy="2019631"/>
          </a:xfrm>
        </p:grpSpPr>
        <p:sp>
          <p:nvSpPr>
            <p:cNvPr id="4" name="Rectangle 3"/>
            <p:cNvSpPr/>
            <p:nvPr/>
          </p:nvSpPr>
          <p:spPr bwMode="auto">
            <a:xfrm>
              <a:off x="604297" y="1561930"/>
              <a:ext cx="1001865" cy="2019631"/>
            </a:xfrm>
            <a:prstGeom prst="rect">
              <a:avLst/>
            </a:prstGeom>
            <a:solidFill>
              <a:schemeClr val="accent3"/>
            </a:solidFill>
            <a:ln w="19050" cap="flat" cmpd="sng" algn="ctr">
              <a:solidFill>
                <a:srgbClr val="00243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en-US" b="1" strike="noStrike" cap="none" normalizeH="0" dirty="0" smtClean="0">
                <a:ln>
                  <a:noFill/>
                </a:ln>
                <a:solidFill>
                  <a:srgbClr val="000000"/>
                </a:solidFill>
                <a:latin typeface="Verdana"/>
              </a:endParaRPr>
            </a:p>
          </p:txBody>
        </p:sp>
        <p:sp>
          <p:nvSpPr>
            <p:cNvPr id="5" name="Oval 4"/>
            <p:cNvSpPr/>
            <p:nvPr/>
          </p:nvSpPr>
          <p:spPr bwMode="auto">
            <a:xfrm>
              <a:off x="922348" y="1741063"/>
              <a:ext cx="333955" cy="436865"/>
            </a:xfrm>
            <a:prstGeom prst="ellipse">
              <a:avLst/>
            </a:prstGeom>
            <a:solidFill>
              <a:srgbClr val="FF0000"/>
            </a:solidFill>
            <a:ln w="19050" cap="flat" cmpd="sng" algn="ctr">
              <a:solidFill>
                <a:srgbClr val="00243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en-US" b="1" strike="noStrike" cap="none" normalizeH="0" dirty="0" smtClean="0">
                <a:ln>
                  <a:noFill/>
                </a:ln>
                <a:solidFill>
                  <a:srgbClr val="000000"/>
                </a:solidFill>
                <a:latin typeface="Verdana"/>
              </a:endParaRPr>
            </a:p>
          </p:txBody>
        </p:sp>
        <p:sp>
          <p:nvSpPr>
            <p:cNvPr id="17" name="Oval 16"/>
            <p:cNvSpPr/>
            <p:nvPr/>
          </p:nvSpPr>
          <p:spPr bwMode="auto">
            <a:xfrm>
              <a:off x="938251" y="2363003"/>
              <a:ext cx="333955" cy="436865"/>
            </a:xfrm>
            <a:prstGeom prst="ellipse">
              <a:avLst/>
            </a:prstGeom>
            <a:solidFill>
              <a:srgbClr val="FFFF00"/>
            </a:solidFill>
            <a:ln w="19050" cap="flat" cmpd="sng" algn="ctr">
              <a:solidFill>
                <a:srgbClr val="00243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en-US" b="1" strike="noStrike" cap="none" normalizeH="0" dirty="0" smtClean="0">
                <a:ln>
                  <a:noFill/>
                </a:ln>
                <a:solidFill>
                  <a:srgbClr val="000000"/>
                </a:solidFill>
                <a:latin typeface="Verdana"/>
              </a:endParaRPr>
            </a:p>
          </p:txBody>
        </p:sp>
        <p:sp>
          <p:nvSpPr>
            <p:cNvPr id="18" name="Oval 17"/>
            <p:cNvSpPr/>
            <p:nvPr/>
          </p:nvSpPr>
          <p:spPr bwMode="auto">
            <a:xfrm>
              <a:off x="938251" y="2971963"/>
              <a:ext cx="333955" cy="436865"/>
            </a:xfrm>
            <a:prstGeom prst="ellipse">
              <a:avLst/>
            </a:prstGeom>
            <a:solidFill>
              <a:srgbClr val="005828"/>
            </a:solidFill>
            <a:ln w="19050" cap="flat" cmpd="sng" algn="ctr">
              <a:solidFill>
                <a:srgbClr val="00243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en-US" b="1" strike="noStrike" cap="none" normalizeH="0" dirty="0" smtClean="0">
                <a:ln>
                  <a:noFill/>
                </a:ln>
                <a:solidFill>
                  <a:srgbClr val="000000"/>
                </a:solidFill>
                <a:latin typeface="Verdana"/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7458182" y="66835"/>
            <a:ext cx="1614201" cy="1049223"/>
            <a:chOff x="7430517" y="66836"/>
            <a:chExt cx="1614201" cy="1049223"/>
          </a:xfrm>
        </p:grpSpPr>
        <p:sp>
          <p:nvSpPr>
            <p:cNvPr id="6" name="Rectangle 5"/>
            <p:cNvSpPr/>
            <p:nvPr/>
          </p:nvSpPr>
          <p:spPr bwMode="auto">
            <a:xfrm>
              <a:off x="7430517" y="66836"/>
              <a:ext cx="1614201" cy="1049223"/>
            </a:xfrm>
            <a:prstGeom prst="rect">
              <a:avLst/>
            </a:prstGeom>
            <a:solidFill>
              <a:schemeClr val="bg1"/>
            </a:solidFill>
            <a:ln w="19050" cap="flat" cmpd="sng" algn="ctr">
              <a:solidFill>
                <a:srgbClr val="00243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sz="900" b="1" strike="noStrike" cap="none" normalizeH="0" dirty="0" smtClean="0">
                  <a:ln>
                    <a:noFill/>
                  </a:ln>
                  <a:solidFill>
                    <a:srgbClr val="000000"/>
                  </a:solidFill>
                  <a:latin typeface="Verdana"/>
                </a:rPr>
                <a:t>Overall Departmental Outlook for the Period</a:t>
              </a: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7839882" y="332250"/>
              <a:ext cx="1102585" cy="365760"/>
            </a:xfrm>
            <a:prstGeom prst="rect">
              <a:avLst/>
            </a:prstGeom>
            <a:solidFill>
              <a:schemeClr val="bg1"/>
            </a:solidFill>
            <a:ln w="19050">
              <a:noFill/>
            </a:ln>
          </p:spPr>
          <p:txBody>
            <a:bodyPr wrap="square" rtlCol="0">
              <a:noAutofit/>
            </a:bodyPr>
            <a:lstStyle/>
            <a:p>
              <a:r>
                <a:rPr lang="en-US" sz="800" dirty="0" smtClean="0"/>
                <a:t>December 2011 is the “base-line” period where initial data is first provided and reported.</a:t>
              </a:r>
              <a:endParaRPr lang="en-US" sz="800" dirty="0"/>
            </a:p>
          </p:txBody>
        </p:sp>
        <p:sp>
          <p:nvSpPr>
            <p:cNvPr id="24" name="Oval 23"/>
            <p:cNvSpPr/>
            <p:nvPr/>
          </p:nvSpPr>
          <p:spPr bwMode="auto">
            <a:xfrm>
              <a:off x="7496726" y="557828"/>
              <a:ext cx="273004" cy="307388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19050" cap="flat" cmpd="sng" algn="ctr">
              <a:solidFill>
                <a:srgbClr val="00243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en-US" b="1" strike="noStrike" cap="none" normalizeH="0" dirty="0" smtClean="0">
                <a:ln>
                  <a:noFill/>
                </a:ln>
                <a:solidFill>
                  <a:srgbClr val="000000"/>
                </a:solidFill>
                <a:latin typeface="Verdana"/>
              </a:endParaRPr>
            </a:p>
          </p:txBody>
        </p:sp>
      </p:grpSp>
      <p:graphicFrame>
        <p:nvGraphicFramePr>
          <p:cNvPr id="23" name="Bottom Chart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21522992"/>
              </p:ext>
            </p:extLst>
          </p:nvPr>
        </p:nvGraphicFramePr>
        <p:xfrm>
          <a:off x="2658896" y="1277983"/>
          <a:ext cx="4316805" cy="1417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78405"/>
                <a:gridCol w="752475"/>
                <a:gridCol w="695325"/>
                <a:gridCol w="990600"/>
              </a:tblGrid>
              <a:tr h="447292">
                <a:tc>
                  <a:txBody>
                    <a:bodyPr/>
                    <a:lstStyle/>
                    <a:p>
                      <a:pPr algn="ctr"/>
                      <a:r>
                        <a:rPr lang="en-US" sz="900" cap="small" baseline="0" dirty="0" smtClean="0">
                          <a:solidFill>
                            <a:schemeClr val="tx1"/>
                          </a:solidFill>
                        </a:rPr>
                        <a:t>Key Performance Indicator</a:t>
                      </a:r>
                      <a:endParaRPr lang="en-US" sz="900" cap="small" baseline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cap="small" baseline="0" dirty="0" smtClean="0">
                          <a:solidFill>
                            <a:schemeClr val="tx1"/>
                          </a:solidFill>
                        </a:rPr>
                        <a:t>Current Month Status</a:t>
                      </a:r>
                      <a:endParaRPr lang="en-US" sz="900" cap="small" baseline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cap="small" baseline="0" dirty="0" smtClean="0">
                          <a:solidFill>
                            <a:schemeClr val="tx1"/>
                          </a:solidFill>
                        </a:rPr>
                        <a:t>Goal</a:t>
                      </a:r>
                      <a:endParaRPr lang="en-US" sz="800" cap="small" baseline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cap="small" baseline="0" dirty="0" smtClean="0">
                          <a:solidFill>
                            <a:schemeClr val="tx1"/>
                          </a:solidFill>
                        </a:rPr>
                        <a:t>frequency</a:t>
                      </a:r>
                      <a:endParaRPr lang="en-US" sz="800" cap="small" baseline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50000"/>
                        <a:lumOff val="50000"/>
                      </a:schemeClr>
                    </a:solidFill>
                  </a:tcPr>
                </a:tc>
              </a:tr>
              <a:tr h="247922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Fiscal Year-to-Date (Over)/Under Budget</a:t>
                      </a:r>
                    </a:p>
                  </a:txBody>
                  <a:tcPr marL="171450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1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en-US" sz="800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$925,016 Under Budget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Within Budget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Monthly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47922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Fiscal Year-to Date Energy Consumption</a:t>
                      </a:r>
                      <a:r>
                        <a:rPr lang="en-US" sz="9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(Over)/Under Forecast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71450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1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en-US" sz="800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Analysis to be determined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Within Forecast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Monthly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2730" y="3073334"/>
            <a:ext cx="3734445" cy="28305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24672" y="3073334"/>
            <a:ext cx="4197350" cy="28305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68522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1" name="Header"/>
          <p:cNvSpPr>
            <a:spLocks noChangeArrowheads="1"/>
          </p:cNvSpPr>
          <p:nvPr/>
        </p:nvSpPr>
        <p:spPr bwMode="auto">
          <a:xfrm>
            <a:off x="1" y="-102260"/>
            <a:ext cx="184731" cy="6617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000" dirty="0" smtClean="0">
                <a:solidFill>
                  <a:prstClr val="black"/>
                </a:solidFill>
                <a:ea typeface="Calibri" pitchFamily="34" charset="0"/>
                <a:cs typeface="Arial" pitchFamily="34" charset="0"/>
              </a:rPr>
              <a:t/>
            </a:r>
            <a:br>
              <a:rPr lang="en-US" sz="1000" dirty="0" smtClean="0">
                <a:solidFill>
                  <a:prstClr val="black"/>
                </a:solidFill>
                <a:ea typeface="Calibri" pitchFamily="34" charset="0"/>
                <a:cs typeface="Arial" pitchFamily="34" charset="0"/>
              </a:rPr>
            </a:br>
            <a:endParaRPr lang="en-US" sz="900" dirty="0" smtClean="0">
              <a:solidFill>
                <a:prstClr val="black"/>
              </a:solidFill>
              <a:cs typeface="Arial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dirty="0" smtClean="0">
              <a:solidFill>
                <a:prstClr val="black"/>
              </a:solidFill>
              <a:cs typeface="Arial" pitchFamily="34" charset="0"/>
            </a:endParaRPr>
          </a:p>
        </p:txBody>
      </p:sp>
      <p:sp>
        <p:nvSpPr>
          <p:cNvPr id="9" name="Rectangle 2"/>
          <p:cNvSpPr txBox="1">
            <a:spLocks noChangeArrowheads="1"/>
          </p:cNvSpPr>
          <p:nvPr/>
        </p:nvSpPr>
        <p:spPr bwMode="auto">
          <a:xfrm>
            <a:off x="487659" y="202702"/>
            <a:ext cx="4712992" cy="4318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29" tIns="45714" rIns="91429" bIns="45714" numCol="1" anchor="ctr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000" b="1" dirty="0" smtClean="0">
                <a:solidFill>
                  <a:srgbClr val="5A6F54"/>
                </a:solidFill>
              </a:rPr>
              <a:t>Department:  Facilities, Planning &amp; Management</a:t>
            </a:r>
          </a:p>
          <a:p>
            <a:pPr lvl="0"/>
            <a:r>
              <a:rPr lang="en-US" sz="1600" b="1" dirty="0">
                <a:solidFill>
                  <a:srgbClr val="5A6F54"/>
                </a:solidFill>
              </a:rPr>
              <a:t>Unit: </a:t>
            </a:r>
            <a:r>
              <a:rPr lang="en-US" sz="1600" b="1" dirty="0" smtClean="0">
                <a:solidFill>
                  <a:srgbClr val="5A6F54"/>
                </a:solidFill>
              </a:rPr>
              <a:t>Custodial / Engineering Maintenance</a:t>
            </a:r>
            <a:endParaRPr lang="en-US" sz="2000" b="1" dirty="0" smtClean="0">
              <a:solidFill>
                <a:srgbClr val="5A6F54"/>
              </a:solidFill>
            </a:endParaRPr>
          </a:p>
        </p:txBody>
      </p:sp>
      <p:sp>
        <p:nvSpPr>
          <p:cNvPr id="11" name="Slide Number Placeholder 7"/>
          <p:cNvSpPr txBox="1">
            <a:spLocks/>
          </p:cNvSpPr>
          <p:nvPr/>
        </p:nvSpPr>
        <p:spPr>
          <a:xfrm>
            <a:off x="8896350" y="6684167"/>
            <a:ext cx="247650" cy="109537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sz="12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sz="12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sz="12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sz="12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fld id="{1E9D88E3-AEEC-4456-BFCA-9366EFD4594A}" type="slidenum">
              <a:rPr lang="en-US" sz="900" smtClean="0">
                <a:solidFill>
                  <a:schemeClr val="bg1"/>
                </a:solidFill>
              </a:rPr>
              <a:pPr>
                <a:defRPr/>
              </a:pPr>
              <a:t>9</a:t>
            </a:fld>
            <a:endParaRPr lang="en-US" sz="900" dirty="0">
              <a:solidFill>
                <a:schemeClr val="bg1"/>
              </a:solidFill>
            </a:endParaRP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76356465"/>
              </p:ext>
            </p:extLst>
          </p:nvPr>
        </p:nvGraphicFramePr>
        <p:xfrm>
          <a:off x="1193820" y="5710112"/>
          <a:ext cx="2704860" cy="383505"/>
        </p:xfrm>
        <a:graphic>
          <a:graphicData uri="http://schemas.openxmlformats.org/drawingml/2006/table">
            <a:tbl>
              <a:tblPr/>
              <a:tblGrid>
                <a:gridCol w="512950"/>
                <a:gridCol w="2191910"/>
              </a:tblGrid>
              <a:tr h="11177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 cap="all" baseline="0" dirty="0" smtClean="0">
                          <a:latin typeface="Arial"/>
                        </a:rPr>
                        <a:t>Green</a:t>
                      </a:r>
                      <a:endParaRPr lang="en-US" sz="800" b="1" i="0" u="none" strike="noStrike" cap="all" baseline="0" dirty="0">
                        <a:latin typeface="Arial"/>
                      </a:endParaRPr>
                    </a:p>
                  </a:txBody>
                  <a:tcPr marL="5915" marR="5915" marT="591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 baseline="0" dirty="0" smtClean="0">
                          <a:latin typeface="Arial"/>
                        </a:rPr>
                        <a:t>Improving trends, on track for achievement of goals</a:t>
                      </a:r>
                      <a:endParaRPr lang="en-US" sz="700" b="0" i="0" u="none" strike="noStrike" dirty="0">
                        <a:latin typeface="Arial"/>
                      </a:endParaRPr>
                    </a:p>
                  </a:txBody>
                  <a:tcPr marL="70975" marR="5915" marT="591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11776"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1" i="0" u="none" strike="noStrike" cap="all" baseline="0" dirty="0" smtClean="0">
                          <a:latin typeface="Arial"/>
                        </a:rPr>
                        <a:t>Yellow</a:t>
                      </a:r>
                      <a:endParaRPr lang="en-US" sz="800" b="1" i="0" u="none" strike="noStrike" cap="all" baseline="0" dirty="0">
                        <a:latin typeface="Arial"/>
                      </a:endParaRPr>
                    </a:p>
                  </a:txBody>
                  <a:tcPr marL="5915" marR="5915" marT="591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rtl="0"/>
                      <a:r>
                        <a:rPr lang="en-US" sz="7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No change in results</a:t>
                      </a:r>
                    </a:p>
                  </a:txBody>
                  <a:tcPr marL="70975" marR="5915" marT="591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1177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 cap="all" baseline="0" dirty="0" smtClean="0">
                          <a:latin typeface="Arial"/>
                        </a:rPr>
                        <a:t>Red</a:t>
                      </a:r>
                      <a:endParaRPr lang="en-US" sz="800" b="1" i="0" u="none" strike="noStrike" cap="all" baseline="0" dirty="0">
                        <a:latin typeface="Arial"/>
                      </a:endParaRPr>
                    </a:p>
                  </a:txBody>
                  <a:tcPr marL="5915" marR="5915" marT="591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7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Declining trends</a:t>
                      </a:r>
                    </a:p>
                  </a:txBody>
                  <a:tcPr marL="70975" marR="5915" marT="591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sp>
        <p:nvSpPr>
          <p:cNvPr id="12" name="Rectangle 4"/>
          <p:cNvSpPr>
            <a:spLocks noChangeArrowheads="1"/>
          </p:cNvSpPr>
          <p:nvPr/>
        </p:nvSpPr>
        <p:spPr bwMode="auto">
          <a:xfrm>
            <a:off x="487659" y="808281"/>
            <a:ext cx="8234363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400" b="1" i="1" dirty="0" smtClean="0">
                <a:solidFill>
                  <a:prstClr val="black"/>
                </a:solidFill>
                <a:cs typeface="Arial" charset="0"/>
              </a:rPr>
              <a:t>As of December 31, 2011</a:t>
            </a:r>
            <a:endParaRPr lang="en-US" sz="1400" b="1" dirty="0" smtClean="0">
              <a:solidFill>
                <a:prstClr val="black"/>
              </a:solidFill>
              <a:cs typeface="Arial" charset="0"/>
            </a:endParaRPr>
          </a:p>
        </p:txBody>
      </p:sp>
      <p:cxnSp>
        <p:nvCxnSpPr>
          <p:cNvPr id="3" name="Straight Connector 2"/>
          <p:cNvCxnSpPr>
            <a:endCxn id="12" idx="2"/>
          </p:cNvCxnSpPr>
          <p:nvPr/>
        </p:nvCxnSpPr>
        <p:spPr bwMode="auto">
          <a:xfrm>
            <a:off x="487659" y="1116058"/>
            <a:ext cx="4117182" cy="0"/>
          </a:xfrm>
          <a:prstGeom prst="line">
            <a:avLst/>
          </a:prstGeom>
          <a:noFill/>
          <a:ln w="31750" cap="flat" cmpd="sng" algn="ctr">
            <a:solidFill>
              <a:schemeClr val="accent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grpSp>
        <p:nvGrpSpPr>
          <p:cNvPr id="19" name="Group 18"/>
          <p:cNvGrpSpPr/>
          <p:nvPr/>
        </p:nvGrpSpPr>
        <p:grpSpPr>
          <a:xfrm>
            <a:off x="6975701" y="66835"/>
            <a:ext cx="382671" cy="690205"/>
            <a:chOff x="604297" y="1561930"/>
            <a:chExt cx="1001865" cy="2019631"/>
          </a:xfrm>
        </p:grpSpPr>
        <p:sp>
          <p:nvSpPr>
            <p:cNvPr id="4" name="Rectangle 3"/>
            <p:cNvSpPr/>
            <p:nvPr/>
          </p:nvSpPr>
          <p:spPr bwMode="auto">
            <a:xfrm>
              <a:off x="604297" y="1561930"/>
              <a:ext cx="1001865" cy="2019631"/>
            </a:xfrm>
            <a:prstGeom prst="rect">
              <a:avLst/>
            </a:prstGeom>
            <a:solidFill>
              <a:schemeClr val="accent3"/>
            </a:solidFill>
            <a:ln w="19050" cap="flat" cmpd="sng" algn="ctr">
              <a:solidFill>
                <a:srgbClr val="00243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en-US" b="1" strike="noStrike" cap="none" normalizeH="0" dirty="0" smtClean="0">
                <a:ln>
                  <a:noFill/>
                </a:ln>
                <a:solidFill>
                  <a:srgbClr val="000000"/>
                </a:solidFill>
                <a:latin typeface="Verdana"/>
              </a:endParaRPr>
            </a:p>
          </p:txBody>
        </p:sp>
        <p:sp>
          <p:nvSpPr>
            <p:cNvPr id="5" name="Oval 4"/>
            <p:cNvSpPr/>
            <p:nvPr/>
          </p:nvSpPr>
          <p:spPr bwMode="auto">
            <a:xfrm>
              <a:off x="922348" y="1741063"/>
              <a:ext cx="333955" cy="436865"/>
            </a:xfrm>
            <a:prstGeom prst="ellipse">
              <a:avLst/>
            </a:prstGeom>
            <a:solidFill>
              <a:srgbClr val="FF0000"/>
            </a:solidFill>
            <a:ln w="19050" cap="flat" cmpd="sng" algn="ctr">
              <a:solidFill>
                <a:srgbClr val="00243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en-US" b="1" strike="noStrike" cap="none" normalizeH="0" dirty="0" smtClean="0">
                <a:ln>
                  <a:noFill/>
                </a:ln>
                <a:solidFill>
                  <a:srgbClr val="000000"/>
                </a:solidFill>
                <a:latin typeface="Verdana"/>
              </a:endParaRPr>
            </a:p>
          </p:txBody>
        </p:sp>
        <p:sp>
          <p:nvSpPr>
            <p:cNvPr id="17" name="Oval 16"/>
            <p:cNvSpPr/>
            <p:nvPr/>
          </p:nvSpPr>
          <p:spPr bwMode="auto">
            <a:xfrm>
              <a:off x="938251" y="2363003"/>
              <a:ext cx="333955" cy="436865"/>
            </a:xfrm>
            <a:prstGeom prst="ellipse">
              <a:avLst/>
            </a:prstGeom>
            <a:solidFill>
              <a:srgbClr val="FFFF00"/>
            </a:solidFill>
            <a:ln w="19050" cap="flat" cmpd="sng" algn="ctr">
              <a:solidFill>
                <a:srgbClr val="00243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en-US" b="1" strike="noStrike" cap="none" normalizeH="0" dirty="0" smtClean="0">
                <a:ln>
                  <a:noFill/>
                </a:ln>
                <a:solidFill>
                  <a:srgbClr val="000000"/>
                </a:solidFill>
                <a:latin typeface="Verdana"/>
              </a:endParaRPr>
            </a:p>
          </p:txBody>
        </p:sp>
        <p:sp>
          <p:nvSpPr>
            <p:cNvPr id="18" name="Oval 17"/>
            <p:cNvSpPr/>
            <p:nvPr/>
          </p:nvSpPr>
          <p:spPr bwMode="auto">
            <a:xfrm>
              <a:off x="938251" y="2971963"/>
              <a:ext cx="333955" cy="436865"/>
            </a:xfrm>
            <a:prstGeom prst="ellipse">
              <a:avLst/>
            </a:prstGeom>
            <a:solidFill>
              <a:srgbClr val="005828"/>
            </a:solidFill>
            <a:ln w="19050" cap="flat" cmpd="sng" algn="ctr">
              <a:solidFill>
                <a:srgbClr val="00243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en-US" b="1" strike="noStrike" cap="none" normalizeH="0" dirty="0" smtClean="0">
                <a:ln>
                  <a:noFill/>
                </a:ln>
                <a:solidFill>
                  <a:srgbClr val="000000"/>
                </a:solidFill>
                <a:latin typeface="Verdana"/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7458182" y="66835"/>
            <a:ext cx="1614201" cy="1049223"/>
            <a:chOff x="7430517" y="66836"/>
            <a:chExt cx="1614201" cy="1049223"/>
          </a:xfrm>
        </p:grpSpPr>
        <p:sp>
          <p:nvSpPr>
            <p:cNvPr id="6" name="Rectangle 5"/>
            <p:cNvSpPr/>
            <p:nvPr/>
          </p:nvSpPr>
          <p:spPr bwMode="auto">
            <a:xfrm>
              <a:off x="7430517" y="66836"/>
              <a:ext cx="1614201" cy="1049223"/>
            </a:xfrm>
            <a:prstGeom prst="rect">
              <a:avLst/>
            </a:prstGeom>
            <a:solidFill>
              <a:schemeClr val="bg1"/>
            </a:solidFill>
            <a:ln w="19050" cap="flat" cmpd="sng" algn="ctr">
              <a:solidFill>
                <a:srgbClr val="00243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sz="900" b="1" strike="noStrike" cap="none" normalizeH="0" dirty="0" smtClean="0">
                  <a:ln>
                    <a:noFill/>
                  </a:ln>
                  <a:solidFill>
                    <a:srgbClr val="000000"/>
                  </a:solidFill>
                  <a:latin typeface="Verdana"/>
                </a:rPr>
                <a:t>Overall Departmental Outlook for the Period</a:t>
              </a: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7839882" y="332250"/>
              <a:ext cx="1102585" cy="365760"/>
            </a:xfrm>
            <a:prstGeom prst="rect">
              <a:avLst/>
            </a:prstGeom>
            <a:solidFill>
              <a:schemeClr val="bg1"/>
            </a:solidFill>
            <a:ln w="19050">
              <a:noFill/>
            </a:ln>
          </p:spPr>
          <p:txBody>
            <a:bodyPr wrap="square" rtlCol="0">
              <a:noAutofit/>
            </a:bodyPr>
            <a:lstStyle/>
            <a:p>
              <a:r>
                <a:rPr lang="en-US" sz="800" dirty="0" smtClean="0"/>
                <a:t>December 2011 is the “base-line” period where initial data is first provided and reported.</a:t>
              </a:r>
              <a:endParaRPr lang="en-US" sz="800" dirty="0"/>
            </a:p>
          </p:txBody>
        </p:sp>
        <p:sp>
          <p:nvSpPr>
            <p:cNvPr id="24" name="Oval 23"/>
            <p:cNvSpPr/>
            <p:nvPr/>
          </p:nvSpPr>
          <p:spPr bwMode="auto">
            <a:xfrm>
              <a:off x="7496726" y="557828"/>
              <a:ext cx="273004" cy="307388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19050" cap="flat" cmpd="sng" algn="ctr">
              <a:solidFill>
                <a:srgbClr val="00243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en-US" b="1" strike="noStrike" cap="none" normalizeH="0" dirty="0" smtClean="0">
                <a:ln>
                  <a:noFill/>
                </a:ln>
                <a:solidFill>
                  <a:srgbClr val="000000"/>
                </a:solidFill>
                <a:latin typeface="Verdana"/>
              </a:endParaRPr>
            </a:p>
          </p:txBody>
        </p:sp>
      </p:grpSp>
      <p:graphicFrame>
        <p:nvGraphicFramePr>
          <p:cNvPr id="23" name="Bottom Chart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16797390"/>
              </p:ext>
            </p:extLst>
          </p:nvPr>
        </p:nvGraphicFramePr>
        <p:xfrm>
          <a:off x="140895" y="1239883"/>
          <a:ext cx="4316805" cy="112612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78405"/>
                <a:gridCol w="752475"/>
                <a:gridCol w="695325"/>
                <a:gridCol w="990600"/>
              </a:tblGrid>
              <a:tr h="447292">
                <a:tc>
                  <a:txBody>
                    <a:bodyPr/>
                    <a:lstStyle/>
                    <a:p>
                      <a:pPr algn="ctr"/>
                      <a:r>
                        <a:rPr lang="en-US" sz="900" cap="small" baseline="0" dirty="0" smtClean="0">
                          <a:solidFill>
                            <a:schemeClr val="tx1"/>
                          </a:solidFill>
                        </a:rPr>
                        <a:t>CUSTODIAL</a:t>
                      </a:r>
                    </a:p>
                    <a:p>
                      <a:pPr algn="ctr"/>
                      <a:r>
                        <a:rPr lang="en-US" sz="900" cap="small" baseline="0" dirty="0" smtClean="0">
                          <a:solidFill>
                            <a:schemeClr val="tx1"/>
                          </a:solidFill>
                        </a:rPr>
                        <a:t>Key Performance Indicator</a:t>
                      </a:r>
                      <a:endParaRPr lang="en-US" sz="900" cap="small" baseline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cap="small" baseline="0" dirty="0" smtClean="0">
                          <a:solidFill>
                            <a:schemeClr val="tx1"/>
                          </a:solidFill>
                        </a:rPr>
                        <a:t>Current Month Status</a:t>
                      </a:r>
                      <a:endParaRPr lang="en-US" sz="900" cap="small" baseline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cap="small" baseline="0" dirty="0" smtClean="0">
                          <a:solidFill>
                            <a:schemeClr val="tx1"/>
                          </a:solidFill>
                        </a:rPr>
                        <a:t>Goal</a:t>
                      </a:r>
                      <a:endParaRPr lang="en-US" sz="800" cap="small" baseline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cap="small" baseline="0" dirty="0" smtClean="0">
                          <a:solidFill>
                            <a:schemeClr val="tx1"/>
                          </a:solidFill>
                        </a:rPr>
                        <a:t>frequency</a:t>
                      </a:r>
                      <a:endParaRPr lang="en-US" sz="800" cap="small" baseline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50000"/>
                        <a:lumOff val="50000"/>
                      </a:schemeClr>
                    </a:solidFill>
                  </a:tcPr>
                </a:tc>
              </a:tr>
              <a:tr h="247922">
                <a:tc>
                  <a:txBody>
                    <a:bodyPr/>
                    <a:lstStyle/>
                    <a:p>
                      <a:pPr marL="0" indent="0" algn="l" fontAlgn="t">
                        <a:buFont typeface="Arial" pitchFamily="34" charset="0"/>
                        <a:buNone/>
                      </a:pPr>
                      <a:r>
                        <a:rPr lang="en-US" sz="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Work Orders Completed on Time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1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en-US" sz="800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65%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90%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Monthly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36995">
                <a:tc>
                  <a:txBody>
                    <a:bodyPr/>
                    <a:lstStyle/>
                    <a:p>
                      <a:pPr marL="0" marR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Work Order Backlog – Custodial Maintenance</a:t>
                      </a:r>
                    </a:p>
                    <a:p>
                      <a:pPr marL="0" marR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8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1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en-US" sz="800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247</a:t>
                      </a:r>
                      <a:endParaRPr lang="en-US" sz="8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To be established for future reports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Monthly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731" y="4429124"/>
            <a:ext cx="4282493" cy="20478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895" y="2478042"/>
            <a:ext cx="4326330" cy="18463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21" name="Bottom Chart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62900500"/>
              </p:ext>
            </p:extLst>
          </p:nvPr>
        </p:nvGraphicFramePr>
        <p:xfrm>
          <a:off x="4604840" y="1228091"/>
          <a:ext cx="4041484" cy="117375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93584"/>
                <a:gridCol w="685480"/>
                <a:gridCol w="781210"/>
                <a:gridCol w="781210"/>
              </a:tblGrid>
              <a:tr h="447292">
                <a:tc>
                  <a:txBody>
                    <a:bodyPr/>
                    <a:lstStyle/>
                    <a:p>
                      <a:pPr algn="ctr"/>
                      <a:r>
                        <a:rPr lang="en-US" sz="900" cap="small" baseline="0" dirty="0" smtClean="0">
                          <a:solidFill>
                            <a:schemeClr val="tx1"/>
                          </a:solidFill>
                        </a:rPr>
                        <a:t>ENGINEERING MAINTENANCE</a:t>
                      </a:r>
                    </a:p>
                    <a:p>
                      <a:pPr algn="ctr"/>
                      <a:r>
                        <a:rPr lang="en-US" sz="900" cap="small" baseline="0" dirty="0" smtClean="0">
                          <a:solidFill>
                            <a:schemeClr val="tx1"/>
                          </a:solidFill>
                        </a:rPr>
                        <a:t>Key Performance Indicator</a:t>
                      </a:r>
                      <a:endParaRPr lang="en-US" sz="900" cap="small" baseline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cap="small" baseline="0" dirty="0" smtClean="0">
                          <a:solidFill>
                            <a:schemeClr val="tx1"/>
                          </a:solidFill>
                        </a:rPr>
                        <a:t>Current Month Status</a:t>
                      </a:r>
                      <a:endParaRPr lang="en-US" sz="900" cap="small" baseline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cap="small" baseline="0" dirty="0" smtClean="0">
                          <a:solidFill>
                            <a:schemeClr val="tx1"/>
                          </a:solidFill>
                        </a:rPr>
                        <a:t>Goal</a:t>
                      </a:r>
                      <a:endParaRPr lang="en-US" sz="800" cap="small" baseline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cap="small" baseline="0" dirty="0" smtClean="0">
                          <a:solidFill>
                            <a:schemeClr val="tx1"/>
                          </a:solidFill>
                        </a:rPr>
                        <a:t>frequency</a:t>
                      </a:r>
                      <a:endParaRPr lang="en-US" sz="800" cap="small" baseline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50000"/>
                        <a:lumOff val="50000"/>
                      </a:schemeClr>
                    </a:solidFill>
                  </a:tcPr>
                </a:tc>
              </a:tr>
              <a:tr h="295547">
                <a:tc>
                  <a:txBody>
                    <a:bodyPr/>
                    <a:lstStyle/>
                    <a:p>
                      <a:pPr marL="0" indent="0" algn="l" fontAlgn="t">
                        <a:buFont typeface="Arial" pitchFamily="34" charset="0"/>
                        <a:buNone/>
                      </a:pPr>
                      <a:r>
                        <a:rPr lang="en-US" sz="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Work Orders Completed on Time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1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en-US" sz="800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87%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90%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Monthly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36995">
                <a:tc>
                  <a:txBody>
                    <a:bodyPr/>
                    <a:lstStyle/>
                    <a:p>
                      <a:pPr marL="0" indent="0" algn="l" fontAlgn="t">
                        <a:buFont typeface="Arial" pitchFamily="34" charset="0"/>
                        <a:buNone/>
                      </a:pPr>
                      <a:r>
                        <a:rPr lang="en-US" sz="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Work Order Backlog – Engineering Maintenance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1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en-US" sz="800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774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To be established for future reports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Monthly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pic>
        <p:nvPicPr>
          <p:cNvPr id="22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4713" y="4429125"/>
            <a:ext cx="4037309" cy="20478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6" name="Picture 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29923" y="2478043"/>
            <a:ext cx="4092099" cy="18463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81124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ULLPATHNAME" val=" "/>
  <p:tag name="CURRENTADDINVERSION" val="1.1.06"/>
  <p:tag name="KEYWORDS" val="508059LO.ppt"/>
  <p:tag name="LP_D6D1F643B41B4D918D2E72C49753F075" val="38740.5269907407"/>
  <p:tag name="LP_6229425E57514813A361572BBDD0CEFD" val="38740.5298148148"/>
</p:tagLst>
</file>

<file path=ppt/theme/theme1.xml><?xml version="1.0" encoding="utf-8"?>
<a:theme xmlns:a="http://schemas.openxmlformats.org/drawingml/2006/main" name="hcg_templateNEW[1]">
  <a:themeElements>
    <a:clrScheme name="Huron - BK">
      <a:dk1>
        <a:sysClr val="windowText" lastClr="000000"/>
      </a:dk1>
      <a:lt1>
        <a:sysClr val="window" lastClr="FFFFFF"/>
      </a:lt1>
      <a:dk2>
        <a:srgbClr val="5A6F54"/>
      </a:dk2>
      <a:lt2>
        <a:srgbClr val="EEECE1"/>
      </a:lt2>
      <a:accent1>
        <a:srgbClr val="5A6F54"/>
      </a:accent1>
      <a:accent2>
        <a:srgbClr val="00243D"/>
      </a:accent2>
      <a:accent3>
        <a:srgbClr val="DBAE00"/>
      </a:accent3>
      <a:accent4>
        <a:srgbClr val="9C1E3D"/>
      </a:accent4>
      <a:accent5>
        <a:srgbClr val="B4A851"/>
      </a:accent5>
      <a:accent6>
        <a:srgbClr val="51265A"/>
      </a:accent6>
      <a:hlink>
        <a:srgbClr val="0000FF"/>
      </a:hlink>
      <a:folHlink>
        <a:srgbClr val="800080"/>
      </a:folHlink>
    </a:clrScheme>
    <a:fontScheme name="hcg_templateNEW[1]">
      <a:majorFont>
        <a:latin typeface="Arial"/>
        <a:ea typeface=""/>
        <a:cs typeface="Arial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3"/>
        </a:solidFill>
        <a:ln w="19050" cap="flat" cmpd="sng" algn="ctr">
          <a:solidFill>
            <a:srgbClr val="00243D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0" tIns="0" rIns="0" bIns="0" numCol="1" rtlCol="0" anchor="ctr" anchorCtr="0" compatLnSpc="1">
        <a:prstTxWarp prst="textNoShape">
          <a:avLst/>
        </a:prstTxWarp>
        <a:noAutofit/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b="1" strike="noStrike" cap="none" normalizeH="0" dirty="0" smtClean="0">
            <a:ln>
              <a:noFill/>
            </a:ln>
            <a:solidFill>
              <a:srgbClr val="000000"/>
            </a:solidFill>
            <a:latin typeface="Verdana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00243D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  <a:txDef>
      <a:spPr>
        <a:noFill/>
      </a:spPr>
      <a:bodyPr wrap="square" rtlCol="0">
        <a:noAutofit/>
      </a:bodyPr>
      <a:lstStyle>
        <a:defPPr>
          <a:defRPr dirty="0"/>
        </a:defPPr>
      </a:lstStyle>
    </a:txDef>
  </a:objectDefaults>
  <a:extraClrSchemeLst>
    <a:extraClrScheme>
      <a:clrScheme name="hcg_templateNEW[1]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hcg_templateNEW[1]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cg_templateNEW[1]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cg_templateNEW[1]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cg_templateNEW[1]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cg_templateNEW[1]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cg_templateNEW[1]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cg_templateNEW[1] 8">
        <a:dk1>
          <a:srgbClr val="000000"/>
        </a:dk1>
        <a:lt1>
          <a:srgbClr val="FFFFFF"/>
        </a:lt1>
        <a:dk2>
          <a:srgbClr val="000000"/>
        </a:dk2>
        <a:lt2>
          <a:srgbClr val="00243D"/>
        </a:lt2>
        <a:accent1>
          <a:srgbClr val="FFFFFF"/>
        </a:accent1>
        <a:accent2>
          <a:srgbClr val="5A6F54"/>
        </a:accent2>
        <a:accent3>
          <a:srgbClr val="FFFFFF"/>
        </a:accent3>
        <a:accent4>
          <a:srgbClr val="000000"/>
        </a:accent4>
        <a:accent5>
          <a:srgbClr val="FFFFFF"/>
        </a:accent5>
        <a:accent6>
          <a:srgbClr val="51644B"/>
        </a:accent6>
        <a:hlink>
          <a:srgbClr val="808080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3433AD817358341B39C56DB094B2674" ma:contentTypeVersion="0" ma:contentTypeDescription="Create a new document." ma:contentTypeScope="" ma:versionID="bc85cb0e7bd81e2aad198014cc565e1f">
  <xsd:schema xmlns:xsd="http://www.w3.org/2001/XMLSchema" xmlns:p="http://schemas.microsoft.com/office/2006/metadata/properties" targetNamespace="http://schemas.microsoft.com/office/2006/metadata/properties" ma:root="true" ma:fieldsID="4aeb20c0e3442673af7ee1078645876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>
  <documentManagement/>
</p:properties>
</file>

<file path=customXml/itemProps1.xml><?xml version="1.0" encoding="utf-8"?>
<ds:datastoreItem xmlns:ds="http://schemas.openxmlformats.org/officeDocument/2006/customXml" ds:itemID="{492CA63C-C744-4237-84D6-32CB86647A1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2.xml><?xml version="1.0" encoding="utf-8"?>
<ds:datastoreItem xmlns:ds="http://schemas.openxmlformats.org/officeDocument/2006/customXml" ds:itemID="{76221B4C-A59D-4B74-9FB0-BAC87A20C242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D742B643-D5DE-476C-8369-AFC11C2B039A}">
  <ds:schemaRefs>
    <ds:schemaRef ds:uri="http://purl.org/dc/dcmitype/"/>
    <ds:schemaRef ds:uri="http://www.w3.org/XML/1998/namespace"/>
    <ds:schemaRef ds:uri="http://purl.org/dc/terms/"/>
    <ds:schemaRef ds:uri="http://schemas.microsoft.com/office/2006/metadata/properties"/>
    <ds:schemaRef ds:uri="http://schemas.openxmlformats.org/package/2006/metadata/core-properties"/>
    <ds:schemaRef ds:uri="http://schemas.microsoft.com/office/2006/documentManagement/types"/>
    <ds:schemaRef ds:uri="http://purl.org/dc/elements/1.1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46966</TotalTime>
  <Words>1670</Words>
  <Application>Microsoft Office PowerPoint</Application>
  <PresentationFormat>On-screen Show (4:3)</PresentationFormat>
  <Paragraphs>456</Paragraphs>
  <Slides>13</Slides>
  <Notes>12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hcg_templateNEW[1]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Ben Kennedy</dc:creator>
  <cp:lastModifiedBy>Ricardo Kisner</cp:lastModifiedBy>
  <cp:revision>2016</cp:revision>
  <cp:lastPrinted>2012-02-06T17:40:36Z</cp:lastPrinted>
  <dcterms:created xsi:type="dcterms:W3CDTF">2005-02-15T19:44:53Z</dcterms:created>
  <dcterms:modified xsi:type="dcterms:W3CDTF">2012-02-10T15:21:47Z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0x01010083433AD817358341B39C56DB094B2674</vt:lpwstr>
  </property>
  <property fmtid="{D5CDD505-2E9C-101B-9397-08002B2CF9AE}" pid="3" name="Completed">
    <vt:lpwstr>true</vt:lpwstr>
  </property>
  <property fmtid="{D5CDD505-2E9C-101B-9397-08002B2CF9AE}" pid="4" name="Links">
    <vt:lpwstr/>
  </property>
</Properties>
</file>