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3"/>
  </p:notesMasterIdLst>
  <p:handoutMasterIdLst>
    <p:handoutMasterId r:id="rId14"/>
  </p:handoutMasterIdLst>
  <p:sldIdLst>
    <p:sldId id="306" r:id="rId5"/>
    <p:sldId id="307" r:id="rId6"/>
    <p:sldId id="301" r:id="rId7"/>
    <p:sldId id="305" r:id="rId8"/>
    <p:sldId id="299" r:id="rId9"/>
    <p:sldId id="303" r:id="rId10"/>
    <p:sldId id="304" r:id="rId11"/>
    <p:sldId id="300" r:id="rId12"/>
  </p:sldIdLst>
  <p:sldSz cx="9144000" cy="6858000" type="screen4x3"/>
  <p:notesSz cx="6985000" cy="92837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iam Jenkins" initials="WJ" lastIdx="8" clrIdx="0"/>
  <p:cmAuthor id="1" name="dmoses" initials="d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8"/>
    <a:srgbClr val="EAEAEA"/>
    <a:srgbClr val="C0CCBC"/>
    <a:srgbClr val="54D454"/>
    <a:srgbClr val="FFF2C3"/>
    <a:srgbClr val="005C2A"/>
    <a:srgbClr val="006C31"/>
    <a:srgbClr val="007434"/>
    <a:srgbClr val="B4A851"/>
    <a:srgbClr val="512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9" autoAdjust="0"/>
    <p:restoredTop sz="99714" autoAdjust="0"/>
  </p:normalViewPr>
  <p:slideViewPr>
    <p:cSldViewPr snapToGrid="0" showGuides="1">
      <p:cViewPr>
        <p:scale>
          <a:sx n="100" d="100"/>
          <a:sy n="100" d="100"/>
        </p:scale>
        <p:origin x="-522" y="-72"/>
      </p:cViewPr>
      <p:guideLst>
        <p:guide orient="horz"/>
        <p:guide orient="horz" pos="721"/>
        <p:guide orient="horz" pos="1150"/>
        <p:guide orient="horz" pos="580"/>
        <p:guide pos="57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-2790" y="-108"/>
      </p:cViewPr>
      <p:guideLst>
        <p:guide orient="horz" pos="2925"/>
        <p:guide pos="2201"/>
      </p:guideLst>
    </p:cSldViewPr>
  </p:notesViewPr>
  <p:gridSpacing cx="274320" cy="2743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535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535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93ED8A38-7A40-4DD0-8D2E-086D3E0159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757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535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236" y="4411982"/>
            <a:ext cx="5118537" cy="417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535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617CE644-EA04-42A6-ADCE-ABEED6FA8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55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7C85E-0832-4D0D-B1FF-BE04AD5F5A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4AE4D-5633-4785-80DA-C77ABF8AB1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6" y="454027"/>
            <a:ext cx="2060575" cy="5205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0075" y="454027"/>
            <a:ext cx="6034088" cy="5205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93AD9-D194-4FDC-9BA3-E9020EB99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54027"/>
            <a:ext cx="8178800" cy="669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0076" y="1749427"/>
            <a:ext cx="8247063" cy="391001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17E56-005B-4001-A86E-01C68E1F47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32859-09A5-4CF2-8CCA-232C8540E7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5C5E0-26EE-4FF1-A0CB-58B1160CB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3" y="6681169"/>
            <a:ext cx="2018805" cy="2196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As of Period Ending 10/21/2011</a:t>
            </a:r>
            <a:endParaRPr lang="en-US" sz="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074" y="1749427"/>
            <a:ext cx="4046539" cy="391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5" y="1749427"/>
            <a:ext cx="4048125" cy="391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5212F-3840-4646-8232-260DB00C95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F8A77-BC64-4D1D-B81A-905A348034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14E3E-94A4-45D9-8611-1E76ED2B9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6882" y="6386451"/>
            <a:ext cx="484963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E2069-F500-4A3A-BCCE-FC35EA1CCF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8458200" y="6391275"/>
            <a:ext cx="552449" cy="2190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Draft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14B7D-28EA-438C-93BE-67CAA80792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32D19-7064-44C8-9F03-86A186AA39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89" name="Rectangle 25"/>
          <p:cNvSpPr>
            <a:spLocks noChangeArrowheads="1"/>
          </p:cNvSpPr>
          <p:nvPr/>
        </p:nvSpPr>
        <p:spPr bwMode="auto">
          <a:xfrm>
            <a:off x="0" y="6667500"/>
            <a:ext cx="9144000" cy="1905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720" y="103149"/>
            <a:ext cx="8178800" cy="48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0076" y="888152"/>
            <a:ext cx="8247063" cy="572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0"/>
            <a:endParaRPr lang="en-US" smtClean="0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401" y="6362700"/>
            <a:ext cx="4849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700" b="1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7B7EDD8B-6FD9-4746-AF87-2C3232AD52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3685" name="Rectangle 21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3687" name="Rectangle 23"/>
          <p:cNvSpPr>
            <a:spLocks noChangeArrowheads="1"/>
          </p:cNvSpPr>
          <p:nvPr/>
        </p:nvSpPr>
        <p:spPr bwMode="auto">
          <a:xfrm>
            <a:off x="0" y="1"/>
            <a:ext cx="381000" cy="861237"/>
          </a:xfrm>
          <a:prstGeom prst="rect">
            <a:avLst/>
          </a:prstGeom>
          <a:solidFill>
            <a:srgbClr val="5A6F5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3688" name="Rectangle 24"/>
          <p:cNvSpPr>
            <a:spLocks noChangeArrowheads="1"/>
          </p:cNvSpPr>
          <p:nvPr/>
        </p:nvSpPr>
        <p:spPr bwMode="auto">
          <a:xfrm>
            <a:off x="355602" y="1"/>
            <a:ext cx="190500" cy="861237"/>
          </a:xfrm>
          <a:prstGeom prst="rect">
            <a:avLst/>
          </a:prstGeom>
          <a:gradFill rotWithShape="1">
            <a:gsLst>
              <a:gs pos="0">
                <a:srgbClr val="5A6F54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181978" y="74499"/>
          <a:ext cx="873457" cy="21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457"/>
              </a:tblGrid>
              <a:tr h="21717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DRAFT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11175" indent="-168275" algn="l" rtl="0" eaLnBrk="0" fontAlgn="base" hangingPunct="0">
        <a:spcBef>
          <a:spcPct val="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2pPr>
      <a:lvl3pPr marL="793750" indent="-168275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143000" indent="-234950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—"/>
        <a:defRPr sz="1400">
          <a:solidFill>
            <a:schemeClr val="tx1"/>
          </a:solidFill>
          <a:latin typeface="+mn-lt"/>
        </a:defRPr>
      </a:lvl4pPr>
      <a:lvl5pPr marL="1425575" indent="-168275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8827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3399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7971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2543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AE2069-F500-4A3A-BCCE-FC35EA1CCF6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4" y="161219"/>
            <a:ext cx="5572124" cy="212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3" y="2285998"/>
            <a:ext cx="5705475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3514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557438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2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984565"/>
              </p:ext>
            </p:extLst>
          </p:nvPr>
        </p:nvGraphicFramePr>
        <p:xfrm>
          <a:off x="3040326" y="1116058"/>
          <a:ext cx="3935375" cy="1386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0400"/>
                <a:gridCol w="762000"/>
                <a:gridCol w="942975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11456">
                <a:tc gridSpan="3">
                  <a:txBody>
                    <a:bodyPr/>
                    <a:lstStyle/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Custodial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GOAL – 90%]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65%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Custodial Maintenance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247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621" y="2828925"/>
            <a:ext cx="3987350" cy="3352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95" y="2820943"/>
            <a:ext cx="4410118" cy="3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9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123318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3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010978"/>
              </p:ext>
            </p:extLst>
          </p:nvPr>
        </p:nvGraphicFramePr>
        <p:xfrm>
          <a:off x="2254541" y="1116058"/>
          <a:ext cx="4041484" cy="1386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538"/>
                <a:gridCol w="782546"/>
                <a:gridCol w="9684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11456">
                <a:tc gridSpan="3">
                  <a:txBody>
                    <a:bodyPr/>
                    <a:lstStyle/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Engineering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GOAL – 90%]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87%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Engineering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774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13" y="2919414"/>
            <a:ext cx="388937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66" y="2919415"/>
            <a:ext cx="4219228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665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517061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4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2919412"/>
            <a:ext cx="417195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237646"/>
              </p:ext>
            </p:extLst>
          </p:nvPr>
        </p:nvGraphicFramePr>
        <p:xfrm>
          <a:off x="2254541" y="1116058"/>
          <a:ext cx="4041484" cy="1386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538"/>
                <a:gridCol w="782546"/>
                <a:gridCol w="9684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11456">
                <a:tc gridSpan="3">
                  <a:txBody>
                    <a:bodyPr/>
                    <a:lstStyle/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Engineering Preventive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GOAL – 90%]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5%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Engineering Preventive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3" y="2872580"/>
            <a:ext cx="4025318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07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651747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5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468" y="3038475"/>
            <a:ext cx="3929908" cy="301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639500"/>
              </p:ext>
            </p:extLst>
          </p:nvPr>
        </p:nvGraphicFramePr>
        <p:xfrm>
          <a:off x="2553604" y="1363708"/>
          <a:ext cx="4041484" cy="1346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538"/>
                <a:gridCol w="782546"/>
                <a:gridCol w="9684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11456">
                <a:tc gridSpan="3">
                  <a:txBody>
                    <a:bodyPr/>
                    <a:lstStyle/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Grounds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GOAL – 90%]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Grounds Maintenance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86" y="2971800"/>
            <a:ext cx="4333008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88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638624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6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193" y="3171825"/>
            <a:ext cx="4117181" cy="29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969731"/>
              </p:ext>
            </p:extLst>
          </p:nvPr>
        </p:nvGraphicFramePr>
        <p:xfrm>
          <a:off x="2467879" y="1392283"/>
          <a:ext cx="4041484" cy="1346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538"/>
                <a:gridCol w="782546"/>
                <a:gridCol w="9684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11456">
                <a:tc gridSpan="3">
                  <a:txBody>
                    <a:bodyPr/>
                    <a:lstStyle/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Trades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  <a:p>
                      <a:pPr marL="0" indent="0" algn="ctr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GOAL – 90%]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76%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Trade Maintenance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2" y="3171825"/>
            <a:ext cx="4226964" cy="29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26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197761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7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589941"/>
              </p:ext>
            </p:extLst>
          </p:nvPr>
        </p:nvGraphicFramePr>
        <p:xfrm>
          <a:off x="2284450" y="1212942"/>
          <a:ext cx="3935375" cy="136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0400"/>
                <a:gridCol w="762000"/>
                <a:gridCol w="942975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Cost Estimate to Customer – Average Number of Days to Complete*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Goal:  Within 10 days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*No architectural or planner involvement required.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40%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938" y="3207698"/>
            <a:ext cx="4797087" cy="265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48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03195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8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200977"/>
              </p:ext>
            </p:extLst>
          </p:nvPr>
        </p:nvGraphicFramePr>
        <p:xfrm>
          <a:off x="2201595" y="1308192"/>
          <a:ext cx="4821200" cy="2875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500"/>
                <a:gridCol w="809625"/>
                <a:gridCol w="952500"/>
                <a:gridCol w="1171575"/>
              </a:tblGrid>
              <a:tr h="311058"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TO BE REPORTED IN SUBSEQUENT MONTHS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Energy usage/cost compared to budget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Not Provided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Completion of Cost Estimate Requests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Begin reporting for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of January 2012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Backlog of Open Cost Estimating Requests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Begin reporting for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of January 2012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Executing Change Orders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Begin reporting for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of January 2012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Executing Construction Contracts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Begin reporting for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of January 2012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Plant Fund Account Closure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Begin reporting for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of January 2012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20" name="Rectangle 19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0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PATHNAME" val=" "/>
  <p:tag name="CURRENTADDINVERSION" val="1.1.06"/>
  <p:tag name="KEYWORDS" val="508059LO.ppt"/>
  <p:tag name="LP_D6D1F643B41B4D918D2E72C49753F075" val="38740.5269907407"/>
  <p:tag name="LP_6229425E57514813A361572BBDD0CEFD" val="38740.5298148148"/>
</p:tagLst>
</file>

<file path=ppt/theme/theme1.xml><?xml version="1.0" encoding="utf-8"?>
<a:theme xmlns:a="http://schemas.openxmlformats.org/drawingml/2006/main" name="hcg_templateNEW[1]">
  <a:themeElements>
    <a:clrScheme name="Huron - BK">
      <a:dk1>
        <a:sysClr val="windowText" lastClr="000000"/>
      </a:dk1>
      <a:lt1>
        <a:sysClr val="window" lastClr="FFFFFF"/>
      </a:lt1>
      <a:dk2>
        <a:srgbClr val="5A6F54"/>
      </a:dk2>
      <a:lt2>
        <a:srgbClr val="EEECE1"/>
      </a:lt2>
      <a:accent1>
        <a:srgbClr val="5A6F54"/>
      </a:accent1>
      <a:accent2>
        <a:srgbClr val="00243D"/>
      </a:accent2>
      <a:accent3>
        <a:srgbClr val="DBAE00"/>
      </a:accent3>
      <a:accent4>
        <a:srgbClr val="9C1E3D"/>
      </a:accent4>
      <a:accent5>
        <a:srgbClr val="B4A851"/>
      </a:accent5>
      <a:accent6>
        <a:srgbClr val="51265A"/>
      </a:accent6>
      <a:hlink>
        <a:srgbClr val="0000FF"/>
      </a:hlink>
      <a:folHlink>
        <a:srgbClr val="800080"/>
      </a:folHlink>
    </a:clrScheme>
    <a:fontScheme name="hcg_templateNEW[1]">
      <a:majorFont>
        <a:latin typeface="Arial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19050" cap="flat" cmpd="sng" algn="ctr">
          <a:solidFill>
            <a:srgbClr val="00243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b="1" strike="noStrike" cap="none" normalizeH="0" dirty="0" smtClean="0">
            <a:ln>
              <a:noFill/>
            </a:ln>
            <a:solidFill>
              <a:srgbClr val="000000"/>
            </a:solidFill>
            <a:latin typeface="Verdan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243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noAutofit/>
      </a:bodyPr>
      <a:lstStyle>
        <a:defPPr>
          <a:defRPr dirty="0"/>
        </a:defPPr>
      </a:lstStyle>
    </a:txDef>
  </a:objectDefaults>
  <a:extraClrSchemeLst>
    <a:extraClrScheme>
      <a:clrScheme name="hcg_templateNEW[1]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g_templateNEW[1]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8">
        <a:dk1>
          <a:srgbClr val="000000"/>
        </a:dk1>
        <a:lt1>
          <a:srgbClr val="FFFFFF"/>
        </a:lt1>
        <a:dk2>
          <a:srgbClr val="000000"/>
        </a:dk2>
        <a:lt2>
          <a:srgbClr val="00243D"/>
        </a:lt2>
        <a:accent1>
          <a:srgbClr val="FFFFFF"/>
        </a:accent1>
        <a:accent2>
          <a:srgbClr val="5A6F54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51644B"/>
        </a:accent6>
        <a:hlink>
          <a:srgbClr val="80808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433AD817358341B39C56DB094B2674" ma:contentTypeVersion="0" ma:contentTypeDescription="Create a new document." ma:contentTypeScope="" ma:versionID="bc85cb0e7bd81e2aad198014cc565e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742B643-D5DE-476C-8369-AFC11C2B039A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6221B4C-A59D-4B74-9FB0-BAC87A20C2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2CA63C-C744-4237-84D6-32CB86647A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46513</TotalTime>
  <Words>673</Words>
  <Application>Microsoft Office PowerPoint</Application>
  <PresentationFormat>On-screen Show (4:3)</PresentationFormat>
  <Paragraphs>192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hcg_templateNEW[1]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Kennedy</dc:creator>
  <cp:lastModifiedBy>Ricardo Kisner</cp:lastModifiedBy>
  <cp:revision>1985</cp:revision>
  <cp:lastPrinted>2012-02-02T16:30:05Z</cp:lastPrinted>
  <dcterms:created xsi:type="dcterms:W3CDTF">2005-02-15T19:44:53Z</dcterms:created>
  <dcterms:modified xsi:type="dcterms:W3CDTF">2012-02-03T19:26:44Z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0x01010083433AD817358341B39C56DB094B2674</vt:lpwstr>
  </property>
  <property fmtid="{D5CDD505-2E9C-101B-9397-08002B2CF9AE}" pid="3" name="Completed">
    <vt:lpwstr>true</vt:lpwstr>
  </property>
  <property fmtid="{D5CDD505-2E9C-101B-9397-08002B2CF9AE}" pid="4" name="Links">
    <vt:lpwstr/>
  </property>
</Properties>
</file>