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0" d="100"/>
          <a:sy n="100" d="100"/>
        </p:scale>
        <p:origin x="-59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image" Target="../media/image8.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AF8C086-BB3A-420A-BA9B-615FBEFDEB37}" type="datetimeFigureOut">
              <a:rPr lang="en-US" smtClean="0"/>
              <a:t>9/5/2012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B30045-23D1-469E-8C39-7DAE038D76F6}" type="slidenum">
              <a:rPr lang="en-US" smtClean="0"/>
              <a:t>‹#›</a:t>
            </a:fld>
            <a:endParaRPr lang="en-US"/>
          </a:p>
        </p:txBody>
      </p:sp>
    </p:spTree>
    <p:extLst>
      <p:ext uri="{BB962C8B-B14F-4D97-AF65-F5344CB8AC3E}">
        <p14:creationId xmlns:p14="http://schemas.microsoft.com/office/powerpoint/2010/main" val="41128747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AF8C086-BB3A-420A-BA9B-615FBEFDEB37}" type="datetimeFigureOut">
              <a:rPr lang="en-US" smtClean="0"/>
              <a:t>9/5/2012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B30045-23D1-469E-8C39-7DAE038D76F6}" type="slidenum">
              <a:rPr lang="en-US" smtClean="0"/>
              <a:t>‹#›</a:t>
            </a:fld>
            <a:endParaRPr lang="en-US"/>
          </a:p>
        </p:txBody>
      </p:sp>
    </p:spTree>
    <p:extLst>
      <p:ext uri="{BB962C8B-B14F-4D97-AF65-F5344CB8AC3E}">
        <p14:creationId xmlns:p14="http://schemas.microsoft.com/office/powerpoint/2010/main" val="33524016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AF8C086-BB3A-420A-BA9B-615FBEFDEB37}" type="datetimeFigureOut">
              <a:rPr lang="en-US" smtClean="0"/>
              <a:t>9/5/2012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B30045-23D1-469E-8C39-7DAE038D76F6}" type="slidenum">
              <a:rPr lang="en-US" smtClean="0"/>
              <a:t>‹#›</a:t>
            </a:fld>
            <a:endParaRPr lang="en-US"/>
          </a:p>
        </p:txBody>
      </p:sp>
    </p:spTree>
    <p:extLst>
      <p:ext uri="{BB962C8B-B14F-4D97-AF65-F5344CB8AC3E}">
        <p14:creationId xmlns:p14="http://schemas.microsoft.com/office/powerpoint/2010/main" val="28603739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AF8C086-BB3A-420A-BA9B-615FBEFDEB37}" type="datetimeFigureOut">
              <a:rPr lang="en-US" smtClean="0"/>
              <a:t>9/5/2012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B30045-23D1-469E-8C39-7DAE038D76F6}" type="slidenum">
              <a:rPr lang="en-US" smtClean="0"/>
              <a:t>‹#›</a:t>
            </a:fld>
            <a:endParaRPr lang="en-US"/>
          </a:p>
        </p:txBody>
      </p:sp>
    </p:spTree>
    <p:extLst>
      <p:ext uri="{BB962C8B-B14F-4D97-AF65-F5344CB8AC3E}">
        <p14:creationId xmlns:p14="http://schemas.microsoft.com/office/powerpoint/2010/main" val="26797564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AF8C086-BB3A-420A-BA9B-615FBEFDEB37}" type="datetimeFigureOut">
              <a:rPr lang="en-US" smtClean="0"/>
              <a:t>9/5/2012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B30045-23D1-469E-8C39-7DAE038D76F6}" type="slidenum">
              <a:rPr lang="en-US" smtClean="0"/>
              <a:t>‹#›</a:t>
            </a:fld>
            <a:endParaRPr lang="en-US"/>
          </a:p>
        </p:txBody>
      </p:sp>
    </p:spTree>
    <p:extLst>
      <p:ext uri="{BB962C8B-B14F-4D97-AF65-F5344CB8AC3E}">
        <p14:creationId xmlns:p14="http://schemas.microsoft.com/office/powerpoint/2010/main" val="4298420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AF8C086-BB3A-420A-BA9B-615FBEFDEB37}" type="datetimeFigureOut">
              <a:rPr lang="en-US" smtClean="0"/>
              <a:t>9/5/2012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B30045-23D1-469E-8C39-7DAE038D76F6}" type="slidenum">
              <a:rPr lang="en-US" smtClean="0"/>
              <a:t>‹#›</a:t>
            </a:fld>
            <a:endParaRPr lang="en-US"/>
          </a:p>
        </p:txBody>
      </p:sp>
    </p:spTree>
    <p:extLst>
      <p:ext uri="{BB962C8B-B14F-4D97-AF65-F5344CB8AC3E}">
        <p14:creationId xmlns:p14="http://schemas.microsoft.com/office/powerpoint/2010/main" val="22251234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AF8C086-BB3A-420A-BA9B-615FBEFDEB37}" type="datetimeFigureOut">
              <a:rPr lang="en-US" smtClean="0"/>
              <a:t>9/5/2012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1B30045-23D1-469E-8C39-7DAE038D76F6}" type="slidenum">
              <a:rPr lang="en-US" smtClean="0"/>
              <a:t>‹#›</a:t>
            </a:fld>
            <a:endParaRPr lang="en-US"/>
          </a:p>
        </p:txBody>
      </p:sp>
    </p:spTree>
    <p:extLst>
      <p:ext uri="{BB962C8B-B14F-4D97-AF65-F5344CB8AC3E}">
        <p14:creationId xmlns:p14="http://schemas.microsoft.com/office/powerpoint/2010/main" val="28406696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AF8C086-BB3A-420A-BA9B-615FBEFDEB37}" type="datetimeFigureOut">
              <a:rPr lang="en-US" smtClean="0"/>
              <a:t>9/5/2012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1B30045-23D1-469E-8C39-7DAE038D76F6}" type="slidenum">
              <a:rPr lang="en-US" smtClean="0"/>
              <a:t>‹#›</a:t>
            </a:fld>
            <a:endParaRPr lang="en-US"/>
          </a:p>
        </p:txBody>
      </p:sp>
    </p:spTree>
    <p:extLst>
      <p:ext uri="{BB962C8B-B14F-4D97-AF65-F5344CB8AC3E}">
        <p14:creationId xmlns:p14="http://schemas.microsoft.com/office/powerpoint/2010/main" val="30881417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F8C086-BB3A-420A-BA9B-615FBEFDEB37}" type="datetimeFigureOut">
              <a:rPr lang="en-US" smtClean="0"/>
              <a:t>9/5/2012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1B30045-23D1-469E-8C39-7DAE038D76F6}" type="slidenum">
              <a:rPr lang="en-US" smtClean="0"/>
              <a:t>‹#›</a:t>
            </a:fld>
            <a:endParaRPr lang="en-US"/>
          </a:p>
        </p:txBody>
      </p:sp>
    </p:spTree>
    <p:extLst>
      <p:ext uri="{BB962C8B-B14F-4D97-AF65-F5344CB8AC3E}">
        <p14:creationId xmlns:p14="http://schemas.microsoft.com/office/powerpoint/2010/main" val="35838488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AF8C086-BB3A-420A-BA9B-615FBEFDEB37}" type="datetimeFigureOut">
              <a:rPr lang="en-US" smtClean="0"/>
              <a:t>9/5/2012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B30045-23D1-469E-8C39-7DAE038D76F6}" type="slidenum">
              <a:rPr lang="en-US" smtClean="0"/>
              <a:t>‹#›</a:t>
            </a:fld>
            <a:endParaRPr lang="en-US"/>
          </a:p>
        </p:txBody>
      </p:sp>
    </p:spTree>
    <p:extLst>
      <p:ext uri="{BB962C8B-B14F-4D97-AF65-F5344CB8AC3E}">
        <p14:creationId xmlns:p14="http://schemas.microsoft.com/office/powerpoint/2010/main" val="1044396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AF8C086-BB3A-420A-BA9B-615FBEFDEB37}" type="datetimeFigureOut">
              <a:rPr lang="en-US" smtClean="0"/>
              <a:t>9/5/2012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B30045-23D1-469E-8C39-7DAE038D76F6}" type="slidenum">
              <a:rPr lang="en-US" smtClean="0"/>
              <a:t>‹#›</a:t>
            </a:fld>
            <a:endParaRPr lang="en-US"/>
          </a:p>
        </p:txBody>
      </p:sp>
    </p:spTree>
    <p:extLst>
      <p:ext uri="{BB962C8B-B14F-4D97-AF65-F5344CB8AC3E}">
        <p14:creationId xmlns:p14="http://schemas.microsoft.com/office/powerpoint/2010/main" val="21496238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F8C086-BB3A-420A-BA9B-615FBEFDEB37}" type="datetimeFigureOut">
              <a:rPr lang="en-US" smtClean="0"/>
              <a:t>9/5/2012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1B30045-23D1-469E-8C39-7DAE038D76F6}" type="slidenum">
              <a:rPr lang="en-US" smtClean="0"/>
              <a:t>‹#›</a:t>
            </a:fld>
            <a:endParaRPr lang="en-US"/>
          </a:p>
        </p:txBody>
      </p:sp>
    </p:spTree>
    <p:extLst>
      <p:ext uri="{BB962C8B-B14F-4D97-AF65-F5344CB8AC3E}">
        <p14:creationId xmlns:p14="http://schemas.microsoft.com/office/powerpoint/2010/main" val="6809284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9.e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8.emf"/><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3" Type="http://schemas.openxmlformats.org/officeDocument/2006/relationships/hyperlink" Target="mailto:deb.brazen@wayne.edu" TargetMode="External"/><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828800"/>
            <a:ext cx="7772400" cy="1470025"/>
          </a:xfrm>
        </p:spPr>
        <p:txBody>
          <a:bodyPr/>
          <a:lstStyle/>
          <a:p>
            <a:r>
              <a:rPr lang="en-US" dirty="0" smtClean="0"/>
              <a:t>Making a Request</a:t>
            </a:r>
            <a:br>
              <a:rPr lang="en-US" dirty="0" smtClean="0"/>
            </a:br>
            <a:r>
              <a:rPr lang="en-US" dirty="0" smtClean="0"/>
              <a:t>(formerly ‘the GIRF process’)</a:t>
            </a:r>
            <a:endParaRPr lang="en-US" dirty="0"/>
          </a:p>
        </p:txBody>
      </p:sp>
      <p:sp>
        <p:nvSpPr>
          <p:cNvPr id="3" name="Subtitle 2"/>
          <p:cNvSpPr>
            <a:spLocks noGrp="1"/>
          </p:cNvSpPr>
          <p:nvPr>
            <p:ph type="subTitle" idx="1"/>
          </p:nvPr>
        </p:nvSpPr>
        <p:spPr>
          <a:xfrm>
            <a:off x="3848911" y="4419600"/>
            <a:ext cx="4495800" cy="1752600"/>
          </a:xfrm>
        </p:spPr>
        <p:txBody>
          <a:bodyPr>
            <a:normAutofit/>
          </a:bodyPr>
          <a:lstStyle/>
          <a:p>
            <a:r>
              <a:rPr lang="en-US" sz="1800" dirty="0" smtClean="0"/>
              <a:t>Deb Brazen</a:t>
            </a:r>
          </a:p>
          <a:p>
            <a:r>
              <a:rPr lang="en-US" sz="1800" dirty="0" smtClean="0"/>
              <a:t>Director, Planning &amp; Estimating</a:t>
            </a:r>
          </a:p>
          <a:p>
            <a:r>
              <a:rPr lang="en-US" sz="1800" dirty="0" smtClean="0"/>
              <a:t>Design and Construction Services</a:t>
            </a:r>
          </a:p>
          <a:p>
            <a:r>
              <a:rPr lang="en-US" sz="1800" dirty="0" smtClean="0"/>
              <a:t>Facilities Planning &amp; Management</a:t>
            </a:r>
            <a:endParaRPr lang="en-US" sz="1800" dirty="0"/>
          </a:p>
        </p:txBody>
      </p:sp>
      <p:pic>
        <p:nvPicPr>
          <p:cNvPr id="4"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73563" t="40609" r="19136" b="46213"/>
          <a:stretch/>
        </p:blipFill>
        <p:spPr bwMode="auto">
          <a:xfrm>
            <a:off x="2438400" y="4267200"/>
            <a:ext cx="1410511" cy="1591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Block Arc 4"/>
          <p:cNvSpPr/>
          <p:nvPr/>
        </p:nvSpPr>
        <p:spPr>
          <a:xfrm rot="10800000">
            <a:off x="2981326" y="4819650"/>
            <a:ext cx="304802" cy="190502"/>
          </a:xfrm>
          <a:prstGeom prst="blockArc">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Flowchart: Connector 5"/>
          <p:cNvSpPr/>
          <p:nvPr/>
        </p:nvSpPr>
        <p:spPr>
          <a:xfrm>
            <a:off x="3019425" y="4800600"/>
            <a:ext cx="76200" cy="76200"/>
          </a:xfrm>
          <a:prstGeom prst="flowChartConnector">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lowchart: Connector 6"/>
          <p:cNvSpPr/>
          <p:nvPr/>
        </p:nvSpPr>
        <p:spPr>
          <a:xfrm>
            <a:off x="3171825" y="4800600"/>
            <a:ext cx="76200" cy="76200"/>
          </a:xfrm>
          <a:prstGeom prst="flowChartConnector">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366128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I Make A Request?</a:t>
            </a:r>
            <a:endParaRPr lang="en-US" dirty="0"/>
          </a:p>
        </p:txBody>
      </p:sp>
      <p:sp>
        <p:nvSpPr>
          <p:cNvPr id="4" name="TextBox 3"/>
          <p:cNvSpPr txBox="1"/>
          <p:nvPr/>
        </p:nvSpPr>
        <p:spPr>
          <a:xfrm>
            <a:off x="1447800" y="1381328"/>
            <a:ext cx="2667000" cy="381000"/>
          </a:xfrm>
          <a:prstGeom prst="rect">
            <a:avLst/>
          </a:prstGeom>
          <a:noFill/>
        </p:spPr>
        <p:txBody>
          <a:bodyPr wrap="square" rtlCol="0">
            <a:spAutoFit/>
          </a:bodyPr>
          <a:lstStyle/>
          <a:p>
            <a:r>
              <a:rPr lang="en-US" dirty="0" smtClean="0"/>
              <a:t>www.facilities.wayne.edu</a:t>
            </a:r>
            <a:endParaRPr lang="en-US" dirty="0"/>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0137" t="14369" r="21597" b="5437"/>
          <a:stretch/>
        </p:blipFill>
        <p:spPr bwMode="auto">
          <a:xfrm>
            <a:off x="533400" y="1905000"/>
            <a:ext cx="4724400" cy="406399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Down Arrow 4"/>
          <p:cNvSpPr/>
          <p:nvPr/>
        </p:nvSpPr>
        <p:spPr>
          <a:xfrm rot="6125434">
            <a:off x="4661362" y="4899067"/>
            <a:ext cx="624736" cy="999577"/>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102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25517" t="37725" r="58142" b="37504"/>
          <a:stretch/>
        </p:blipFill>
        <p:spPr bwMode="auto">
          <a:xfrm>
            <a:off x="5917674" y="1295400"/>
            <a:ext cx="2388126" cy="22624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70114" t="37615" r="15686" b="37615"/>
          <a:stretch/>
        </p:blipFill>
        <p:spPr bwMode="auto">
          <a:xfrm>
            <a:off x="6074120" y="3557835"/>
            <a:ext cx="2075234" cy="22624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Down Arrow 8"/>
          <p:cNvSpPr/>
          <p:nvPr/>
        </p:nvSpPr>
        <p:spPr>
          <a:xfrm rot="2760931">
            <a:off x="7579371" y="3272453"/>
            <a:ext cx="624736" cy="999577"/>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652170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74638"/>
            <a:ext cx="8229600" cy="1143000"/>
          </a:xfrm>
        </p:spPr>
        <p:txBody>
          <a:bodyPr/>
          <a:lstStyle/>
          <a:p>
            <a:r>
              <a:rPr lang="en-US" dirty="0" smtClean="0"/>
              <a:t>How Do I Fill Out The Request?</a:t>
            </a:r>
            <a:endParaRPr lang="en-US" dirty="0"/>
          </a:p>
        </p:txBody>
      </p:sp>
      <p:pic>
        <p:nvPicPr>
          <p:cNvPr id="8"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70114" t="37615" r="15686" b="37615"/>
          <a:stretch/>
        </p:blipFill>
        <p:spPr bwMode="auto">
          <a:xfrm>
            <a:off x="152400" y="228600"/>
            <a:ext cx="1295400" cy="1412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6318" t="13513" r="27365" b="18581"/>
          <a:stretch/>
        </p:blipFill>
        <p:spPr bwMode="auto">
          <a:xfrm>
            <a:off x="533400" y="1609928"/>
            <a:ext cx="3286125" cy="38401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533400" y="5490235"/>
            <a:ext cx="3429000" cy="369332"/>
          </a:xfrm>
          <a:prstGeom prst="rect">
            <a:avLst/>
          </a:prstGeom>
          <a:noFill/>
        </p:spPr>
        <p:txBody>
          <a:bodyPr wrap="square" rtlCol="0">
            <a:spAutoFit/>
          </a:bodyPr>
          <a:lstStyle/>
          <a:p>
            <a:r>
              <a:rPr lang="en-US" dirty="0" smtClean="0"/>
              <a:t>1. Select your building</a:t>
            </a:r>
            <a:endParaRPr lang="en-US" dirty="0"/>
          </a:p>
        </p:txBody>
      </p:sp>
      <p:sp>
        <p:nvSpPr>
          <p:cNvPr id="11" name="TextBox 10"/>
          <p:cNvSpPr txBox="1"/>
          <p:nvPr/>
        </p:nvSpPr>
        <p:spPr>
          <a:xfrm>
            <a:off x="5105400" y="5480507"/>
            <a:ext cx="3429000" cy="1200329"/>
          </a:xfrm>
          <a:prstGeom prst="rect">
            <a:avLst/>
          </a:prstGeom>
          <a:noFill/>
        </p:spPr>
        <p:txBody>
          <a:bodyPr wrap="square" rtlCol="0">
            <a:spAutoFit/>
          </a:bodyPr>
          <a:lstStyle/>
          <a:p>
            <a:r>
              <a:rPr lang="en-US" dirty="0" smtClean="0"/>
              <a:t>2. Fill out the information </a:t>
            </a:r>
            <a:endParaRPr lang="en-US" dirty="0" smtClean="0"/>
          </a:p>
          <a:p>
            <a:r>
              <a:rPr lang="en-US" dirty="0"/>
              <a:t>	</a:t>
            </a:r>
            <a:r>
              <a:rPr lang="en-US" dirty="0" smtClean="0"/>
              <a:t>Just Do It</a:t>
            </a:r>
          </a:p>
          <a:p>
            <a:r>
              <a:rPr lang="en-US" dirty="0"/>
              <a:t>	</a:t>
            </a:r>
            <a:r>
              <a:rPr lang="en-US" dirty="0" smtClean="0"/>
              <a:t>         vs.</a:t>
            </a:r>
          </a:p>
          <a:p>
            <a:r>
              <a:rPr lang="en-US" dirty="0"/>
              <a:t>	</a:t>
            </a:r>
            <a:r>
              <a:rPr lang="en-US" dirty="0" smtClean="0"/>
              <a:t>Requires Estimate</a:t>
            </a:r>
            <a:endParaRPr lang="en-US" dirty="0"/>
          </a:p>
        </p:txBody>
      </p:sp>
      <p:pic>
        <p:nvPicPr>
          <p:cNvPr id="2051"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35385" t="13269" r="24642" b="33218"/>
          <a:stretch/>
        </p:blipFill>
        <p:spPr bwMode="auto">
          <a:xfrm>
            <a:off x="4114800" y="1600200"/>
            <a:ext cx="4648200" cy="3889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Down Arrow 12"/>
          <p:cNvSpPr/>
          <p:nvPr/>
        </p:nvSpPr>
        <p:spPr>
          <a:xfrm rot="6125434">
            <a:off x="7706951" y="2427294"/>
            <a:ext cx="224690" cy="359503"/>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4" name="Down Arrow 13"/>
          <p:cNvSpPr/>
          <p:nvPr/>
        </p:nvSpPr>
        <p:spPr>
          <a:xfrm rot="6125434">
            <a:off x="7706951" y="2960694"/>
            <a:ext cx="224690" cy="359503"/>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5" name="Down Arrow 14"/>
          <p:cNvSpPr/>
          <p:nvPr/>
        </p:nvSpPr>
        <p:spPr>
          <a:xfrm rot="6125434">
            <a:off x="7859351" y="3712901"/>
            <a:ext cx="224690" cy="359503"/>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68878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9436" t="18642" r="18065" b="45734"/>
          <a:stretch/>
        </p:blipFill>
        <p:spPr bwMode="auto">
          <a:xfrm>
            <a:off x="1600200" y="1752600"/>
            <a:ext cx="6096000" cy="2171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1"/>
          <p:cNvSpPr>
            <a:spLocks noGrp="1"/>
          </p:cNvSpPr>
          <p:nvPr>
            <p:ph type="title"/>
          </p:nvPr>
        </p:nvSpPr>
        <p:spPr>
          <a:xfrm>
            <a:off x="838200" y="274638"/>
            <a:ext cx="8229600" cy="1143000"/>
          </a:xfrm>
        </p:spPr>
        <p:txBody>
          <a:bodyPr/>
          <a:lstStyle/>
          <a:p>
            <a:r>
              <a:rPr lang="en-US" dirty="0" smtClean="0"/>
              <a:t>What do I do next?</a:t>
            </a:r>
            <a:endParaRPr lang="en-US" dirty="0"/>
          </a:p>
        </p:txBody>
      </p:sp>
      <p:pic>
        <p:nvPicPr>
          <p:cNvPr id="6"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70114" t="37615" r="15686" b="37615"/>
          <a:stretch/>
        </p:blipFill>
        <p:spPr bwMode="auto">
          <a:xfrm>
            <a:off x="152400" y="228600"/>
            <a:ext cx="1295400" cy="1412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1609724" y="4267200"/>
            <a:ext cx="6391275" cy="1200329"/>
          </a:xfrm>
          <a:prstGeom prst="rect">
            <a:avLst/>
          </a:prstGeom>
          <a:noFill/>
        </p:spPr>
        <p:txBody>
          <a:bodyPr wrap="square" rtlCol="0">
            <a:spAutoFit/>
          </a:bodyPr>
          <a:lstStyle/>
          <a:p>
            <a:r>
              <a:rPr lang="en-US" dirty="0" smtClean="0"/>
              <a:t>THIS IS YOUR </a:t>
            </a:r>
            <a:r>
              <a:rPr lang="en-US" dirty="0" smtClean="0"/>
              <a:t>REQUEST </a:t>
            </a:r>
            <a:r>
              <a:rPr lang="en-US" dirty="0" smtClean="0"/>
              <a:t>NUMBER.</a:t>
            </a:r>
          </a:p>
          <a:p>
            <a:r>
              <a:rPr lang="en-US" dirty="0" smtClean="0"/>
              <a:t>If you ever have questions or problems, THIS is the number that we need from you in order to provide an update.  You can also look up the status yourself using this website.</a:t>
            </a:r>
            <a:endParaRPr lang="en-US" dirty="0"/>
          </a:p>
        </p:txBody>
      </p:sp>
      <p:sp>
        <p:nvSpPr>
          <p:cNvPr id="8" name="Down Arrow 7"/>
          <p:cNvSpPr/>
          <p:nvPr/>
        </p:nvSpPr>
        <p:spPr>
          <a:xfrm rot="18345572">
            <a:off x="2700941" y="1427815"/>
            <a:ext cx="767470" cy="1227951"/>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9" name="Down Arrow 8"/>
          <p:cNvSpPr/>
          <p:nvPr/>
        </p:nvSpPr>
        <p:spPr>
          <a:xfrm rot="14803595">
            <a:off x="1111103" y="2647287"/>
            <a:ext cx="447828" cy="716524"/>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26669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021" t="2451" r="23560" b="32353"/>
          <a:stretch/>
        </p:blipFill>
        <p:spPr bwMode="auto">
          <a:xfrm>
            <a:off x="209233" y="2022338"/>
            <a:ext cx="4862759" cy="31243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1"/>
          <p:cNvSpPr>
            <a:spLocks noGrp="1"/>
          </p:cNvSpPr>
          <p:nvPr>
            <p:ph type="title"/>
          </p:nvPr>
        </p:nvSpPr>
        <p:spPr>
          <a:xfrm>
            <a:off x="838200" y="274638"/>
            <a:ext cx="8229600" cy="1143000"/>
          </a:xfrm>
        </p:spPr>
        <p:txBody>
          <a:bodyPr/>
          <a:lstStyle/>
          <a:p>
            <a:r>
              <a:rPr lang="en-US" dirty="0" smtClean="0"/>
              <a:t>What happens at D&amp;CS?</a:t>
            </a:r>
            <a:endParaRPr lang="en-US" dirty="0"/>
          </a:p>
        </p:txBody>
      </p:sp>
      <p:pic>
        <p:nvPicPr>
          <p:cNvPr id="6"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70114" t="37615" r="15686" b="37615"/>
          <a:stretch/>
        </p:blipFill>
        <p:spPr bwMode="auto">
          <a:xfrm>
            <a:off x="152400" y="228600"/>
            <a:ext cx="1295400" cy="1412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22146" t="2040" r="25912" b="33974"/>
          <a:stretch/>
        </p:blipFill>
        <p:spPr bwMode="auto">
          <a:xfrm>
            <a:off x="4857433" y="2022337"/>
            <a:ext cx="4057967" cy="31243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Down Arrow 7"/>
          <p:cNvSpPr/>
          <p:nvPr/>
        </p:nvSpPr>
        <p:spPr>
          <a:xfrm rot="8084378">
            <a:off x="6263261" y="4646932"/>
            <a:ext cx="624736" cy="999577"/>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0" name="Down Arrow 9"/>
          <p:cNvSpPr/>
          <p:nvPr/>
        </p:nvSpPr>
        <p:spPr>
          <a:xfrm rot="9252308">
            <a:off x="2734744" y="3396304"/>
            <a:ext cx="315560" cy="504895"/>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1" name="Down Arrow 10"/>
          <p:cNvSpPr/>
          <p:nvPr/>
        </p:nvSpPr>
        <p:spPr>
          <a:xfrm rot="12686694">
            <a:off x="1581216" y="4459159"/>
            <a:ext cx="315560" cy="504895"/>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2" name="Down Arrow 11"/>
          <p:cNvSpPr/>
          <p:nvPr/>
        </p:nvSpPr>
        <p:spPr>
          <a:xfrm rot="9252308">
            <a:off x="7714131" y="4633201"/>
            <a:ext cx="315560" cy="504895"/>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3" name="TextBox 12"/>
          <p:cNvSpPr txBox="1"/>
          <p:nvPr/>
        </p:nvSpPr>
        <p:spPr>
          <a:xfrm>
            <a:off x="685800" y="5562600"/>
            <a:ext cx="6617107" cy="923330"/>
          </a:xfrm>
          <a:prstGeom prst="rect">
            <a:avLst/>
          </a:prstGeom>
          <a:noFill/>
        </p:spPr>
        <p:txBody>
          <a:bodyPr wrap="square" rtlCol="0">
            <a:spAutoFit/>
          </a:bodyPr>
          <a:lstStyle/>
          <a:p>
            <a:r>
              <a:rPr lang="en-US" u="sng" dirty="0" smtClean="0"/>
              <a:t>We receive the request, assign it and get to </a:t>
            </a:r>
            <a:r>
              <a:rPr lang="en-US" u="sng" dirty="0" smtClean="0"/>
              <a:t>work on the estimating!</a:t>
            </a:r>
            <a:endParaRPr lang="en-US" u="sng" dirty="0" smtClean="0"/>
          </a:p>
          <a:p>
            <a:r>
              <a:rPr lang="en-US" dirty="0" smtClean="0"/>
              <a:t>Estimate Alone – 10 Business Day turn-around to customer</a:t>
            </a:r>
          </a:p>
          <a:p>
            <a:r>
              <a:rPr lang="en-US" dirty="0" smtClean="0"/>
              <a:t>Planning with Estimating – 30 Calendar Day turn-around to customer</a:t>
            </a:r>
            <a:endParaRPr lang="en-US" dirty="0"/>
          </a:p>
        </p:txBody>
      </p:sp>
      <p:sp>
        <p:nvSpPr>
          <p:cNvPr id="14" name="Down Arrow 13"/>
          <p:cNvSpPr/>
          <p:nvPr/>
        </p:nvSpPr>
        <p:spPr>
          <a:xfrm rot="14933188">
            <a:off x="4963096" y="2735135"/>
            <a:ext cx="315560" cy="504895"/>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365089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838200" y="274638"/>
            <a:ext cx="8229600" cy="1143000"/>
          </a:xfrm>
        </p:spPr>
        <p:txBody>
          <a:bodyPr/>
          <a:lstStyle/>
          <a:p>
            <a:r>
              <a:rPr lang="en-US" dirty="0" smtClean="0"/>
              <a:t>What happens at D&amp;CS?</a:t>
            </a:r>
            <a:endParaRPr lang="en-US" dirty="0"/>
          </a:p>
        </p:txBody>
      </p:sp>
      <p:pic>
        <p:nvPicPr>
          <p:cNvPr id="6"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70114" t="37615" r="15686" b="37615"/>
          <a:stretch/>
        </p:blipFill>
        <p:spPr bwMode="auto">
          <a:xfrm>
            <a:off x="152400" y="228600"/>
            <a:ext cx="1295400" cy="1412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p:cNvSpPr txBox="1"/>
          <p:nvPr/>
        </p:nvSpPr>
        <p:spPr>
          <a:xfrm>
            <a:off x="685800" y="1828800"/>
            <a:ext cx="6617107" cy="923330"/>
          </a:xfrm>
          <a:prstGeom prst="rect">
            <a:avLst/>
          </a:prstGeom>
          <a:noFill/>
        </p:spPr>
        <p:txBody>
          <a:bodyPr wrap="square" rtlCol="0">
            <a:spAutoFit/>
          </a:bodyPr>
          <a:lstStyle/>
          <a:p>
            <a:r>
              <a:rPr lang="en-US" u="sng" dirty="0" smtClean="0"/>
              <a:t>Key Performance Indicators for Planning and Estimating</a:t>
            </a:r>
            <a:endParaRPr lang="en-US" u="sng" dirty="0" smtClean="0"/>
          </a:p>
          <a:p>
            <a:r>
              <a:rPr lang="en-US" dirty="0" smtClean="0"/>
              <a:t>Estimate Alone – 10 Business Day turn-around to customer</a:t>
            </a:r>
          </a:p>
          <a:p>
            <a:r>
              <a:rPr lang="en-US" dirty="0" smtClean="0"/>
              <a:t>Planning with Estimating – 30 Calendar Day turn-around to customer</a:t>
            </a:r>
            <a:endParaRPr lang="en-US" dirty="0"/>
          </a:p>
        </p:txBody>
      </p:sp>
      <p:sp>
        <p:nvSpPr>
          <p:cNvPr id="15" name="TextBox 14"/>
          <p:cNvSpPr txBox="1"/>
          <p:nvPr/>
        </p:nvSpPr>
        <p:spPr>
          <a:xfrm>
            <a:off x="647700" y="2953345"/>
            <a:ext cx="6617107" cy="3693319"/>
          </a:xfrm>
          <a:prstGeom prst="rect">
            <a:avLst/>
          </a:prstGeom>
          <a:noFill/>
        </p:spPr>
        <p:txBody>
          <a:bodyPr wrap="square" rtlCol="0">
            <a:spAutoFit/>
          </a:bodyPr>
          <a:lstStyle/>
          <a:p>
            <a:r>
              <a:rPr lang="en-US" dirty="0" smtClean="0"/>
              <a:t>Status </a:t>
            </a:r>
            <a:r>
              <a:rPr lang="en-US" dirty="0" smtClean="0"/>
              <a:t>Indicators for Estimating and Planning</a:t>
            </a:r>
          </a:p>
          <a:p>
            <a:r>
              <a:rPr lang="en-US" u="sng" dirty="0" smtClean="0"/>
              <a:t>(</a:t>
            </a:r>
            <a:r>
              <a:rPr lang="en-US" u="sng" dirty="0" smtClean="0"/>
              <a:t>Why/When you receive an email notification</a:t>
            </a:r>
            <a:r>
              <a:rPr lang="en-US" u="sng" dirty="0" smtClean="0"/>
              <a:t>):</a:t>
            </a:r>
          </a:p>
          <a:p>
            <a:r>
              <a:rPr lang="en-US" dirty="0"/>
              <a:t>	</a:t>
            </a:r>
            <a:r>
              <a:rPr lang="en-US" dirty="0" smtClean="0"/>
              <a:t>Cancelled</a:t>
            </a:r>
          </a:p>
          <a:p>
            <a:r>
              <a:rPr lang="en-US" dirty="0" smtClean="0"/>
              <a:t>	Request has been received</a:t>
            </a:r>
            <a:endParaRPr lang="en-US" dirty="0" smtClean="0"/>
          </a:p>
          <a:p>
            <a:r>
              <a:rPr lang="en-US" dirty="0" smtClean="0"/>
              <a:t>	In queue for </a:t>
            </a:r>
            <a:r>
              <a:rPr lang="en-US" dirty="0" smtClean="0"/>
              <a:t>Estimate</a:t>
            </a:r>
          </a:p>
          <a:p>
            <a:r>
              <a:rPr lang="en-US" dirty="0"/>
              <a:t>	</a:t>
            </a:r>
            <a:r>
              <a:rPr lang="en-US" dirty="0" smtClean="0"/>
              <a:t>Estimate development in progress</a:t>
            </a:r>
          </a:p>
          <a:p>
            <a:r>
              <a:rPr lang="en-US" dirty="0" smtClean="0"/>
              <a:t>	In </a:t>
            </a:r>
            <a:r>
              <a:rPr lang="en-US" dirty="0"/>
              <a:t>queue for </a:t>
            </a:r>
            <a:r>
              <a:rPr lang="en-US" dirty="0" smtClean="0"/>
              <a:t>Planning</a:t>
            </a:r>
          </a:p>
          <a:p>
            <a:r>
              <a:rPr lang="en-US" dirty="0"/>
              <a:t>	</a:t>
            </a:r>
            <a:r>
              <a:rPr lang="en-US" dirty="0" smtClean="0"/>
              <a:t>In Active Planning </a:t>
            </a:r>
          </a:p>
          <a:p>
            <a:r>
              <a:rPr lang="en-US" dirty="0"/>
              <a:t>	</a:t>
            </a:r>
            <a:r>
              <a:rPr lang="en-US" dirty="0" smtClean="0"/>
              <a:t>Project Estimate Completed</a:t>
            </a:r>
          </a:p>
          <a:p>
            <a:r>
              <a:rPr lang="en-US" dirty="0"/>
              <a:t>	</a:t>
            </a:r>
            <a:r>
              <a:rPr lang="en-US" dirty="0" smtClean="0"/>
              <a:t>In queue for PM Assignment</a:t>
            </a:r>
            <a:endParaRPr lang="en-US" dirty="0"/>
          </a:p>
          <a:p>
            <a:endParaRPr lang="en-US" dirty="0" smtClean="0"/>
          </a:p>
          <a:p>
            <a:endParaRPr lang="en-US" dirty="0"/>
          </a:p>
          <a:p>
            <a:endParaRPr lang="en-US" dirty="0"/>
          </a:p>
        </p:txBody>
      </p:sp>
    </p:spTree>
    <p:extLst>
      <p:ext uri="{BB962C8B-B14F-4D97-AF65-F5344CB8AC3E}">
        <p14:creationId xmlns:p14="http://schemas.microsoft.com/office/powerpoint/2010/main" val="14777465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838200" y="274638"/>
            <a:ext cx="8229600" cy="1143000"/>
          </a:xfrm>
        </p:spPr>
        <p:txBody>
          <a:bodyPr/>
          <a:lstStyle/>
          <a:p>
            <a:r>
              <a:rPr lang="en-US" dirty="0" smtClean="0"/>
              <a:t>What </a:t>
            </a:r>
            <a:r>
              <a:rPr lang="en-US" dirty="0" smtClean="0"/>
              <a:t>should you receive?</a:t>
            </a:r>
            <a:endParaRPr lang="en-US" dirty="0"/>
          </a:p>
        </p:txBody>
      </p:sp>
      <p:pic>
        <p:nvPicPr>
          <p:cNvPr id="6"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70114" t="37615" r="15686" b="37615"/>
          <a:stretch/>
        </p:blipFill>
        <p:spPr bwMode="auto">
          <a:xfrm>
            <a:off x="152400" y="228600"/>
            <a:ext cx="1295400" cy="1412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2" name="Object 1"/>
          <p:cNvGraphicFramePr>
            <a:graphicFrameLocks noChangeAspect="1"/>
          </p:cNvGraphicFramePr>
          <p:nvPr>
            <p:extLst>
              <p:ext uri="{D42A27DB-BD31-4B8C-83A1-F6EECF244321}">
                <p14:modId xmlns:p14="http://schemas.microsoft.com/office/powerpoint/2010/main" val="4100404174"/>
              </p:ext>
            </p:extLst>
          </p:nvPr>
        </p:nvGraphicFramePr>
        <p:xfrm>
          <a:off x="4655316" y="1559827"/>
          <a:ext cx="3733800" cy="4832421"/>
        </p:xfrm>
        <a:graphic>
          <a:graphicData uri="http://schemas.openxmlformats.org/presentationml/2006/ole">
            <mc:AlternateContent xmlns:mc="http://schemas.openxmlformats.org/markup-compatibility/2006">
              <mc:Choice xmlns:v="urn:schemas-microsoft-com:vml" Requires="v">
                <p:oleObj spid="_x0000_s1030" name="Acrobat Document" r:id="rId4" imgW="5829261" imgH="7543646" progId="AcroExch.Document.7">
                  <p:embed/>
                </p:oleObj>
              </mc:Choice>
              <mc:Fallback>
                <p:oleObj name="Acrobat Document" r:id="rId4" imgW="5829261" imgH="7543646" progId="AcroExch.Document.7">
                  <p:embed/>
                  <p:pic>
                    <p:nvPicPr>
                      <p:cNvPr id="0" name=""/>
                      <p:cNvPicPr/>
                      <p:nvPr/>
                    </p:nvPicPr>
                    <p:blipFill>
                      <a:blip r:embed="rId5"/>
                      <a:stretch>
                        <a:fillRect/>
                      </a:stretch>
                    </p:blipFill>
                    <p:spPr>
                      <a:xfrm>
                        <a:off x="4655316" y="1559827"/>
                        <a:ext cx="3733800" cy="4832421"/>
                      </a:xfrm>
                      <a:prstGeom prst="rect">
                        <a:avLst/>
                      </a:prstGeom>
                      <a:solidFill>
                        <a:schemeClr val="accent1"/>
                      </a:solidFill>
                      <a:ln>
                        <a:solidFill>
                          <a:schemeClr val="tx1">
                            <a:alpha val="50000"/>
                          </a:schemeClr>
                        </a:solidFill>
                      </a:ln>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1182788609"/>
              </p:ext>
            </p:extLst>
          </p:nvPr>
        </p:nvGraphicFramePr>
        <p:xfrm>
          <a:off x="762000" y="1559170"/>
          <a:ext cx="3740916" cy="4841630"/>
        </p:xfrm>
        <a:graphic>
          <a:graphicData uri="http://schemas.openxmlformats.org/presentationml/2006/ole">
            <mc:AlternateContent xmlns:mc="http://schemas.openxmlformats.org/markup-compatibility/2006">
              <mc:Choice xmlns:v="urn:schemas-microsoft-com:vml" Requires="v">
                <p:oleObj spid="_x0000_s1031" name="Acrobat Document" r:id="rId6" imgW="5829261" imgH="7543646" progId="AcroExch.Document.7">
                  <p:embed/>
                </p:oleObj>
              </mc:Choice>
              <mc:Fallback>
                <p:oleObj name="Acrobat Document" r:id="rId6" imgW="5829261" imgH="7543646" progId="AcroExch.Document.7">
                  <p:embed/>
                  <p:pic>
                    <p:nvPicPr>
                      <p:cNvPr id="0" name=""/>
                      <p:cNvPicPr/>
                      <p:nvPr/>
                    </p:nvPicPr>
                    <p:blipFill>
                      <a:blip r:embed="rId7"/>
                      <a:stretch>
                        <a:fillRect/>
                      </a:stretch>
                    </p:blipFill>
                    <p:spPr>
                      <a:xfrm>
                        <a:off x="762000" y="1559170"/>
                        <a:ext cx="3740916" cy="4841630"/>
                      </a:xfrm>
                      <a:prstGeom prst="rect">
                        <a:avLst/>
                      </a:prstGeom>
                      <a:ln>
                        <a:solidFill>
                          <a:schemeClr val="tx1">
                            <a:alpha val="50000"/>
                          </a:schemeClr>
                        </a:solidFill>
                      </a:ln>
                    </p:spPr>
                  </p:pic>
                </p:oleObj>
              </mc:Fallback>
            </mc:AlternateContent>
          </a:graphicData>
        </a:graphic>
      </p:graphicFrame>
    </p:spTree>
    <p:extLst>
      <p:ext uri="{BB962C8B-B14F-4D97-AF65-F5344CB8AC3E}">
        <p14:creationId xmlns:p14="http://schemas.microsoft.com/office/powerpoint/2010/main" val="10545813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838200" y="274638"/>
            <a:ext cx="8229600" cy="1143000"/>
          </a:xfrm>
        </p:spPr>
        <p:txBody>
          <a:bodyPr/>
          <a:lstStyle/>
          <a:p>
            <a:r>
              <a:rPr lang="en-US" dirty="0" smtClean="0"/>
              <a:t>What </a:t>
            </a:r>
            <a:r>
              <a:rPr lang="en-US" dirty="0" smtClean="0"/>
              <a:t>do I do now?</a:t>
            </a:r>
            <a:endParaRPr lang="en-US" dirty="0"/>
          </a:p>
        </p:txBody>
      </p:sp>
      <p:pic>
        <p:nvPicPr>
          <p:cNvPr id="6"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70114" t="37615" r="15686" b="37615"/>
          <a:stretch/>
        </p:blipFill>
        <p:spPr bwMode="auto">
          <a:xfrm>
            <a:off x="152400" y="228600"/>
            <a:ext cx="1295400" cy="1412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p:cNvSpPr txBox="1"/>
          <p:nvPr/>
        </p:nvSpPr>
        <p:spPr>
          <a:xfrm>
            <a:off x="685800" y="1828800"/>
            <a:ext cx="6617107" cy="3139321"/>
          </a:xfrm>
          <a:prstGeom prst="rect">
            <a:avLst/>
          </a:prstGeom>
          <a:noFill/>
        </p:spPr>
        <p:txBody>
          <a:bodyPr wrap="square" rtlCol="0">
            <a:spAutoFit/>
          </a:bodyPr>
          <a:lstStyle/>
          <a:p>
            <a:pPr marL="285750" indent="-285750">
              <a:buFont typeface="Arial" pitchFamily="34" charset="0"/>
              <a:buChar char="•"/>
            </a:pPr>
            <a:r>
              <a:rPr lang="en-US" dirty="0" smtClean="0"/>
              <a:t>Accept the work request by p</a:t>
            </a:r>
            <a:r>
              <a:rPr lang="en-US" dirty="0" smtClean="0"/>
              <a:t>roviding an index or IRB funding the scope on the estimate; email</a:t>
            </a:r>
            <a:r>
              <a:rPr lang="en-US" dirty="0"/>
              <a:t> Deb Brazen at </a:t>
            </a:r>
            <a:r>
              <a:rPr lang="en-US" dirty="0">
                <a:hlinkClick r:id="rId3"/>
              </a:rPr>
              <a:t>deb.brazen@wayne.edu</a:t>
            </a:r>
            <a:r>
              <a:rPr lang="en-US" dirty="0"/>
              <a:t> and </a:t>
            </a:r>
            <a:r>
              <a:rPr lang="en-US" dirty="0" smtClean="0"/>
              <a:t>reference </a:t>
            </a:r>
            <a:r>
              <a:rPr lang="en-US" dirty="0"/>
              <a:t>the request number</a:t>
            </a:r>
            <a:r>
              <a:rPr lang="en-US" dirty="0" smtClean="0"/>
              <a:t> </a:t>
            </a:r>
          </a:p>
          <a:p>
            <a:pPr marL="285750" indent="-285750">
              <a:buFont typeface="Arial" pitchFamily="34" charset="0"/>
              <a:buChar char="•"/>
            </a:pPr>
            <a:endParaRPr lang="en-US" dirty="0"/>
          </a:p>
          <a:p>
            <a:pPr marL="285750" indent="-285750">
              <a:buFont typeface="Arial" pitchFamily="34" charset="0"/>
              <a:buChar char="•"/>
            </a:pPr>
            <a:r>
              <a:rPr lang="en-US" dirty="0" smtClean="0"/>
              <a:t>Authorization MUST come from a Business Affairs Officer or other approved individual within the school/college/division unit who can encumber funds</a:t>
            </a:r>
          </a:p>
          <a:p>
            <a:pPr marL="285750" indent="-285750">
              <a:buFont typeface="Arial" pitchFamily="34" charset="0"/>
              <a:buChar char="•"/>
            </a:pPr>
            <a:endParaRPr lang="en-US" dirty="0"/>
          </a:p>
          <a:p>
            <a:pPr marL="285750" indent="-285750">
              <a:buFont typeface="Arial" pitchFamily="34" charset="0"/>
              <a:buChar char="•"/>
            </a:pPr>
            <a:r>
              <a:rPr lang="en-US" dirty="0" smtClean="0"/>
              <a:t>Please provide this information so that we can keep our files updated! We will copy you on the estimate email if we have the appropriate contact info!</a:t>
            </a:r>
            <a:endParaRPr lang="en-US" dirty="0"/>
          </a:p>
        </p:txBody>
      </p:sp>
    </p:spTree>
    <p:extLst>
      <p:ext uri="{BB962C8B-B14F-4D97-AF65-F5344CB8AC3E}">
        <p14:creationId xmlns:p14="http://schemas.microsoft.com/office/powerpoint/2010/main" val="112048422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334</TotalTime>
  <Words>264</Words>
  <Application>Microsoft Office PowerPoint</Application>
  <PresentationFormat>On-screen Show (4:3)</PresentationFormat>
  <Paragraphs>42</Paragraphs>
  <Slides>8</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8</vt:i4>
      </vt:variant>
    </vt:vector>
  </HeadingPairs>
  <TitlesOfParts>
    <vt:vector size="10" baseType="lpstr">
      <vt:lpstr>Office Theme</vt:lpstr>
      <vt:lpstr>Adobe Acrobat Document</vt:lpstr>
      <vt:lpstr>Making a Request (formerly ‘the GIRF process’)</vt:lpstr>
      <vt:lpstr>How Do I Make A Request?</vt:lpstr>
      <vt:lpstr>How Do I Fill Out The Request?</vt:lpstr>
      <vt:lpstr>What do I do next?</vt:lpstr>
      <vt:lpstr>What happens at D&amp;CS?</vt:lpstr>
      <vt:lpstr>What happens at D&amp;CS?</vt:lpstr>
      <vt:lpstr>What should you receive?</vt:lpstr>
      <vt:lpstr>What do I do now?</vt:lpstr>
    </vt:vector>
  </TitlesOfParts>
  <Company>Wayne State University FP&amp;M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Making a Request (formerly ‘the GIRF process’)</dc:title>
  <dc:creator>Deborah Brazen</dc:creator>
  <cp:lastModifiedBy>Deborah Brazen</cp:lastModifiedBy>
  <cp:revision>9</cp:revision>
  <dcterms:created xsi:type="dcterms:W3CDTF">2012-08-30T18:31:47Z</dcterms:created>
  <dcterms:modified xsi:type="dcterms:W3CDTF">2012-09-05T17:17:41Z</dcterms:modified>
</cp:coreProperties>
</file>