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6" r:id="rId2"/>
    <p:sldId id="257" r:id="rId3"/>
    <p:sldId id="289" r:id="rId4"/>
    <p:sldId id="286" r:id="rId5"/>
    <p:sldId id="300" r:id="rId6"/>
    <p:sldId id="258" r:id="rId7"/>
    <p:sldId id="259" r:id="rId8"/>
    <p:sldId id="260" r:id="rId9"/>
    <p:sldId id="261" r:id="rId10"/>
    <p:sldId id="290" r:id="rId11"/>
    <p:sldId id="262" r:id="rId12"/>
    <p:sldId id="291" r:id="rId13"/>
    <p:sldId id="263" r:id="rId14"/>
    <p:sldId id="264" r:id="rId15"/>
    <p:sldId id="292" r:id="rId16"/>
    <p:sldId id="265" r:id="rId17"/>
    <p:sldId id="266" r:id="rId18"/>
    <p:sldId id="268" r:id="rId19"/>
    <p:sldId id="267" r:id="rId20"/>
    <p:sldId id="293" r:id="rId21"/>
    <p:sldId id="269" r:id="rId22"/>
    <p:sldId id="294" r:id="rId23"/>
    <p:sldId id="270" r:id="rId24"/>
    <p:sldId id="271" r:id="rId25"/>
    <p:sldId id="295" r:id="rId26"/>
    <p:sldId id="272" r:id="rId27"/>
    <p:sldId id="273" r:id="rId28"/>
    <p:sldId id="274" r:id="rId29"/>
    <p:sldId id="275" r:id="rId30"/>
    <p:sldId id="296" r:id="rId31"/>
    <p:sldId id="276" r:id="rId32"/>
    <p:sldId id="297" r:id="rId33"/>
    <p:sldId id="277" r:id="rId34"/>
    <p:sldId id="278" r:id="rId35"/>
    <p:sldId id="298" r:id="rId36"/>
    <p:sldId id="279" r:id="rId37"/>
    <p:sldId id="280" r:id="rId38"/>
    <p:sldId id="282" r:id="rId39"/>
    <p:sldId id="302" r:id="rId40"/>
    <p:sldId id="284" r:id="rId41"/>
    <p:sldId id="283" r:id="rId42"/>
    <p:sldId id="288" r:id="rId43"/>
    <p:sldId id="303" r:id="rId44"/>
    <p:sldId id="281" r:id="rId45"/>
    <p:sldId id="301" r:id="rId46"/>
    <p:sldId id="304" r:id="rId47"/>
    <p:sldId id="305" r:id="rId48"/>
    <p:sldId id="287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CE8741A-B0B5-4EDD-8F0F-FD7B03878F54}">
          <p14:sldIdLst>
            <p14:sldId id="256"/>
            <p14:sldId id="257"/>
            <p14:sldId id="289"/>
            <p14:sldId id="286"/>
            <p14:sldId id="300"/>
            <p14:sldId id="258"/>
            <p14:sldId id="259"/>
            <p14:sldId id="260"/>
            <p14:sldId id="261"/>
            <p14:sldId id="290"/>
            <p14:sldId id="262"/>
            <p14:sldId id="291"/>
            <p14:sldId id="263"/>
            <p14:sldId id="264"/>
            <p14:sldId id="292"/>
            <p14:sldId id="265"/>
            <p14:sldId id="266"/>
            <p14:sldId id="268"/>
            <p14:sldId id="267"/>
            <p14:sldId id="293"/>
            <p14:sldId id="269"/>
            <p14:sldId id="294"/>
            <p14:sldId id="270"/>
            <p14:sldId id="271"/>
            <p14:sldId id="295"/>
            <p14:sldId id="272"/>
            <p14:sldId id="273"/>
            <p14:sldId id="274"/>
            <p14:sldId id="275"/>
            <p14:sldId id="296"/>
            <p14:sldId id="276"/>
            <p14:sldId id="297"/>
            <p14:sldId id="277"/>
            <p14:sldId id="278"/>
            <p14:sldId id="298"/>
            <p14:sldId id="279"/>
            <p14:sldId id="280"/>
            <p14:sldId id="282"/>
            <p14:sldId id="302"/>
            <p14:sldId id="284"/>
            <p14:sldId id="283"/>
            <p14:sldId id="288"/>
            <p14:sldId id="303"/>
            <p14:sldId id="281"/>
            <p14:sldId id="301"/>
            <p14:sldId id="304"/>
            <p14:sldId id="305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360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77198-DB68-42D5-AB48-0F56597E678F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4C21-7C85-4328-98AE-57AC2BEDF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F4C21-7C85-4328-98AE-57AC2BEDF8C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46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F4C21-7C85-4328-98AE-57AC2BEDF8C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78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F4C21-7C85-4328-98AE-57AC2BEDF8C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78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F4C21-7C85-4328-98AE-57AC2BEDF8C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7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7EB1D33-5B9E-46AC-B166-A9F034455E38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6B46D61-5F14-4FD1-B7CB-C3170B8B3B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emf"/><Relationship Id="rId4" Type="http://schemas.openxmlformats.org/officeDocument/2006/relationships/package" Target="../embeddings/Microsoft_Excel_Worksheet1.xlsx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Pay APPLICATIONS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AND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4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867199">
            <a:off x="6781046" y="4479902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47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Conditional waiver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6800"/>
            <a:ext cx="7520940" cy="357984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146" name="Picture 2" descr="J:\DCS\DCS_Bldg_Projects\999_Misc_Bldgs\999_HANDBOOK\Pay_App\Pay_App_Page_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85799"/>
            <a:ext cx="4622581" cy="594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815314" y="3680411"/>
            <a:ext cx="25908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509413" y="3044983"/>
            <a:ext cx="914400" cy="3259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52600" y="685799"/>
            <a:ext cx="4622581" cy="594697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8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57866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557436">
            <a:off x="6839288" y="4426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639199">
            <a:off x="6863027" y="1920307"/>
            <a:ext cx="5447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60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J:\DCS\DCS_Bldg_Projects\999_Misc_Bldgs\999_HANDBOOK\Pay_App\Pay_App_Page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86" y="685800"/>
            <a:ext cx="7958841" cy="60198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359806" y="1600200"/>
            <a:ext cx="44196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29200" y="1409700"/>
            <a:ext cx="1828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711574" y="6164655"/>
            <a:ext cx="1219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3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part of sworn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J:\DCS\DCS_Bldg_Projects\999_Misc_Bldgs\999_HANDBOOK\Pay_App\Pay_App_Page_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90600"/>
            <a:ext cx="4648200" cy="557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124200" y="2667000"/>
            <a:ext cx="3581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81100" y="3604788"/>
            <a:ext cx="5791200" cy="1524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52600" y="990600"/>
            <a:ext cx="4648200" cy="5577049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70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225667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J:\DCS\DCS_Bldg_Projects\999_Misc_Bldgs\999_HANDBOOK\Pay_App\Pay_App_Page_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07"/>
          <a:stretch/>
        </p:blipFill>
        <p:spPr bwMode="auto">
          <a:xfrm>
            <a:off x="909586" y="1086138"/>
            <a:ext cx="7416800" cy="409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990600" y="1371600"/>
            <a:ext cx="3604285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477000" y="1740906"/>
            <a:ext cx="1981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09586" y="1086138"/>
            <a:ext cx="7416800" cy="4098258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48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J:\DCS\DCS_Bldg_Projects\999_Misc_Bldgs\999_HANDBOOK\Pay_App\Pay_App_Page_08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0" y="1295400"/>
            <a:ext cx="8148030" cy="352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7200900" y="2667000"/>
            <a:ext cx="838200" cy="2438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3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rate OR labor schedule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2290" name="Picture 2" descr="J:\DCS\DCS_Bldg_Projects\999_Misc_Bldgs\999_HANDBOOK\Pay_App\Pay_App_Page_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" t="3601" r="4898" b="57563"/>
          <a:stretch/>
        </p:blipFill>
        <p:spPr bwMode="auto">
          <a:xfrm>
            <a:off x="457200" y="1143000"/>
            <a:ext cx="7797756" cy="254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78"/>
          <a:stretch/>
        </p:blipFill>
        <p:spPr>
          <a:xfrm>
            <a:off x="601924" y="3821884"/>
            <a:ext cx="7508308" cy="1219200"/>
          </a:xfrm>
        </p:spPr>
      </p:pic>
      <p:pic>
        <p:nvPicPr>
          <p:cNvPr id="9" name="Content Placeholder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9" t="47477" r="729" b="42814"/>
          <a:stretch/>
        </p:blipFill>
        <p:spPr>
          <a:xfrm>
            <a:off x="1055615" y="5029200"/>
            <a:ext cx="6710633" cy="838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141042" y="3733800"/>
            <a:ext cx="6623248" cy="213360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763823" y="2209800"/>
            <a:ext cx="1143000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05400" y="515119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3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Certifying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J:\DCS\DCS_Bldg_Projects\999_Misc_Bldgs\999_HANDBOOK\Pay_App\Pay_App_Page_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86" y="1084699"/>
            <a:ext cx="7151483" cy="550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657600" y="4800600"/>
            <a:ext cx="3886200" cy="1066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4041940">
            <a:off x="611311" y="5283343"/>
            <a:ext cx="685800" cy="1295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3058240">
            <a:off x="6858000" y="914400"/>
            <a:ext cx="762000" cy="1371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60186" y="1084699"/>
            <a:ext cx="7151483" cy="5504283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4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app G702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J:\DCS\DCS_Bldg_Projects\999_Misc_Bldgs\999_HANDBOOK\Pay_App\Pay_App_Pag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25193"/>
            <a:ext cx="7620000" cy="568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own Arrow 6"/>
          <p:cNvSpPr/>
          <p:nvPr/>
        </p:nvSpPr>
        <p:spPr>
          <a:xfrm rot="3036538">
            <a:off x="3708660" y="1442570"/>
            <a:ext cx="240739" cy="54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3115815">
            <a:off x="2506580" y="1290182"/>
            <a:ext cx="225908" cy="4911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3702542">
            <a:off x="6254145" y="1250315"/>
            <a:ext cx="276518" cy="46395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3529894">
            <a:off x="6279166" y="1555605"/>
            <a:ext cx="282701" cy="4953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2534064">
            <a:off x="4382010" y="2306345"/>
            <a:ext cx="226500" cy="42972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2935684">
            <a:off x="1954556" y="4693897"/>
            <a:ext cx="276256" cy="45930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3529894">
            <a:off x="7839932" y="2732153"/>
            <a:ext cx="282701" cy="4953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3529894">
            <a:off x="7707249" y="3506655"/>
            <a:ext cx="282701" cy="4953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4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2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70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421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 descr="J:\DCS\DCS_Bldg_Projects\999_Misc_Bldgs\999_HANDBOOK\Pay_App\Pay_App_Page_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9" t="7251" r="14168" b="19827"/>
          <a:stretch/>
        </p:blipFill>
        <p:spPr bwMode="auto">
          <a:xfrm>
            <a:off x="2240514" y="1061258"/>
            <a:ext cx="4465086" cy="549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40514" y="1061258"/>
            <a:ext cx="4465086" cy="5491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6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70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70070" y="2310320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 descr="J:\DCS\DCS_Bldg_Projects\999_Misc_Bldgs\999_HANDBOOK\Pay_App\Pay_App_Page_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" t="4678" r="7782" b="10395"/>
          <a:stretch/>
        </p:blipFill>
        <p:spPr bwMode="auto">
          <a:xfrm>
            <a:off x="685800" y="1093748"/>
            <a:ext cx="4547903" cy="558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5800" y="1093748"/>
            <a:ext cx="4547903" cy="5585446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 descr="J:\DCS\DCS_Bldg_Projects\999_Misc_Bldgs\999_HANDBOOK\Pay_App\Pay_App_Page_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t="10614" r="667"/>
          <a:stretch/>
        </p:blipFill>
        <p:spPr bwMode="auto">
          <a:xfrm>
            <a:off x="3581400" y="874968"/>
            <a:ext cx="4795837" cy="5649576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874968"/>
            <a:ext cx="4795837" cy="56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85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70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70070" y="2310320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15559">
            <a:off x="4890838" y="2329777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340149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J:\DCS\DCS_Bldg_Projects\999_Misc_Bldgs\999_HANDBOOK\Pay_App\Pay_App_Page_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2" t="7873" r="8609" b="17916"/>
          <a:stretch/>
        </p:blipFill>
        <p:spPr bwMode="auto">
          <a:xfrm>
            <a:off x="725032" y="1035113"/>
            <a:ext cx="7643566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Point Star 3"/>
          <p:cNvSpPr/>
          <p:nvPr/>
        </p:nvSpPr>
        <p:spPr>
          <a:xfrm>
            <a:off x="1219200" y="1286347"/>
            <a:ext cx="2743200" cy="2438400"/>
          </a:xfrm>
          <a:prstGeom prst="star5">
            <a:avLst/>
          </a:prstGeom>
          <a:noFill/>
          <a:ln w="57150">
            <a:solidFill>
              <a:schemeClr val="accent2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5032" y="1035113"/>
            <a:ext cx="7643566" cy="53340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24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J:\DCS\DCS_Bldg_Projects\999_Misc_Bldgs\999_HANDBOOK\Pay_App\Pay_App_Page_14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264352" cy="330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0" y="1447800"/>
            <a:ext cx="7264352" cy="3309938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 descr="J:\DCS\DCS_Bldg_Projects\999_Misc_Bldgs\999_HANDBOOK\Pay_App\Pay_App_Page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072288"/>
            <a:ext cx="6990918" cy="5506312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66800" y="1072288"/>
            <a:ext cx="6990918" cy="550631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8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rate breakdown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4" b="44878"/>
          <a:stretch/>
        </p:blipFill>
        <p:spPr>
          <a:xfrm>
            <a:off x="533400" y="4418202"/>
            <a:ext cx="7543800" cy="1926307"/>
          </a:xfrm>
        </p:spPr>
      </p:pic>
      <p:pic>
        <p:nvPicPr>
          <p:cNvPr id="19458" name="Picture 2" descr="J:\DCS\DCS_Bldg_Projects\999_Misc_Bldgs\999_HANDBOOK\Pay_App\Pay_App_Page_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5046" r="6245" b="62385"/>
          <a:stretch/>
        </p:blipFill>
        <p:spPr bwMode="auto">
          <a:xfrm>
            <a:off x="687897" y="1031846"/>
            <a:ext cx="5847128" cy="160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68"/>
          <a:stretch/>
        </p:blipFill>
        <p:spPr>
          <a:xfrm>
            <a:off x="525711" y="3083182"/>
            <a:ext cx="7772400" cy="13231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25711" y="3083182"/>
            <a:ext cx="7551489" cy="3241418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7897" y="1031846"/>
            <a:ext cx="5847128" cy="16022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14600" y="1832994"/>
            <a:ext cx="762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57831" y="4495800"/>
            <a:ext cx="762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9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app G702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J:\DCS\DCS_Bldg_Projects\999_Misc_Bldgs\999_HANDBOOK\Pay_App\Pay_App_Pag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25193"/>
            <a:ext cx="7620000" cy="568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4544840" y="4953000"/>
            <a:ext cx="3886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1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70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70070" y="2310320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15559">
            <a:off x="4890838" y="2329777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12" name="TextBox 11"/>
          <p:cNvSpPr txBox="1"/>
          <p:nvPr/>
        </p:nvSpPr>
        <p:spPr>
          <a:xfrm rot="20762864">
            <a:off x="4311050" y="2328894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00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 descr="J:\DCS\DCS_Bldg_Projects\999_Misc_Bldgs\999_HANDBOOK\Pay_App\Pay_App_Page_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3" t="6828" r="11557" b="9804"/>
          <a:stretch/>
        </p:blipFill>
        <p:spPr bwMode="auto">
          <a:xfrm>
            <a:off x="914400" y="1066800"/>
            <a:ext cx="4151856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14400" y="1066800"/>
            <a:ext cx="4151856" cy="56388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378025">
            <a:off x="6781800" y="4387334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20955" y="2316513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15559">
            <a:off x="4890838" y="2329777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12" name="TextBox 11"/>
          <p:cNvSpPr txBox="1"/>
          <p:nvPr/>
        </p:nvSpPr>
        <p:spPr>
          <a:xfrm rot="20762864">
            <a:off x="4311050" y="2328894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737684">
            <a:off x="6849598" y="3140907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86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 descr="J:\DCS\DCS_Bldg_Projects\999_Misc_Bldgs\999_HANDBOOK\Pay_App\Pay_App_Page_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 t="7172" r="7754" b="18488"/>
          <a:stretch/>
        </p:blipFill>
        <p:spPr bwMode="auto">
          <a:xfrm>
            <a:off x="1219200" y="847824"/>
            <a:ext cx="5334000" cy="584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own Arrow 3"/>
          <p:cNvSpPr/>
          <p:nvPr/>
        </p:nvSpPr>
        <p:spPr>
          <a:xfrm rot="5400000">
            <a:off x="4686300" y="4000500"/>
            <a:ext cx="457200" cy="685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19200" y="847824"/>
            <a:ext cx="5334000" cy="58491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 descr="J:\DCS\DCS_Bldg_Projects\999_Misc_Bldgs\999_HANDBOOK\Pay_App\Pay_App_Page_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0" t="7283" r="4403" b="14216"/>
          <a:stretch/>
        </p:blipFill>
        <p:spPr bwMode="auto">
          <a:xfrm>
            <a:off x="2743200" y="1009756"/>
            <a:ext cx="4800600" cy="550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43200" y="1009756"/>
            <a:ext cx="4800600" cy="55062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6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378025">
            <a:off x="6781800" y="4387334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20955" y="2316513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15559">
            <a:off x="4890838" y="2329777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12" name="TextBox 11"/>
          <p:cNvSpPr txBox="1"/>
          <p:nvPr/>
        </p:nvSpPr>
        <p:spPr>
          <a:xfrm rot="20762864">
            <a:off x="4311050" y="2328894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737684">
            <a:off x="6849598" y="3140907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915559">
            <a:off x="4890837" y="3140906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343698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 descr="J:\DCS\DCS_Bldg_Projects\999_Misc_Bldgs\999_HANDBOOK\Pay_App\Pay_App_Page_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" t="2990" b="58015"/>
          <a:stretch/>
        </p:blipFill>
        <p:spPr bwMode="auto">
          <a:xfrm>
            <a:off x="488803" y="1219200"/>
            <a:ext cx="8254842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81113" y="1143000"/>
            <a:ext cx="8129487" cy="25146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pic>
        <p:nvPicPr>
          <p:cNvPr id="24578" name="Picture 2" descr="J:\DCS\DCS_Bldg_Projects\999_Misc_Bldgs\999_HANDBOOK\Pay_App\Pay_App_Page_20-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9"/>
          <a:stretch/>
        </p:blipFill>
        <p:spPr bwMode="auto">
          <a:xfrm>
            <a:off x="381000" y="1371600"/>
            <a:ext cx="7924800" cy="35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662494" y="3276599"/>
            <a:ext cx="1066800" cy="1724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96200" y="3159638"/>
            <a:ext cx="876300" cy="18695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3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Apprentice papers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 descr="J:\DCS\DCS_Bldg_Projects\999_Misc_Bldgs\999_HANDBOOK\Pay_App\Pay_App_Page_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7"/>
          <a:stretch/>
        </p:blipFill>
        <p:spPr bwMode="auto">
          <a:xfrm>
            <a:off x="758505" y="1066800"/>
            <a:ext cx="6319838" cy="49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267200" y="3962400"/>
            <a:ext cx="1752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1066800"/>
            <a:ext cx="6319838" cy="491675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pic>
        <p:nvPicPr>
          <p:cNvPr id="24578" name="Picture 2" descr="J:\DCS\DCS_Bldg_Projects\999_Misc_Bldgs\999_HANDBOOK\Pay_App\Pay_App_Page_20-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9"/>
          <a:stretch/>
        </p:blipFill>
        <p:spPr bwMode="auto">
          <a:xfrm>
            <a:off x="381000" y="1371600"/>
            <a:ext cx="7924800" cy="35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 rot="20915898">
            <a:off x="8167298" y="4041607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APP</a:t>
            </a:r>
          </a:p>
        </p:txBody>
      </p:sp>
      <p:sp>
        <p:nvSpPr>
          <p:cNvPr id="4" name="Oval 3"/>
          <p:cNvSpPr/>
          <p:nvPr/>
        </p:nvSpPr>
        <p:spPr>
          <a:xfrm>
            <a:off x="152400" y="3860362"/>
            <a:ext cx="1828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3874733" y="3981927"/>
            <a:ext cx="489382" cy="48869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Pencil copy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9" name="Picture 3" descr="J:\DCS\DCS_Bldg_Projects\999_Misc_Bldgs\999_HANDBOOK\Pay_App\Pay_App_Page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667625" cy="577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200400" y="3876646"/>
            <a:ext cx="18288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7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Union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674" name="Picture 2" descr="J:\DCS\DCS_Bldg_Projects\999_Misc_Bldgs\999_HANDBOOK\Pay_App\Pay_App_Page_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4349425" cy="559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838200" y="1828800"/>
            <a:ext cx="4953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38200" y="1066800"/>
            <a:ext cx="4349425" cy="559555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3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Union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0" name="Picture 2" descr="J:\DCS\DCS_Bldg_Projects\999_Misc_Bldgs\999_HANDBOOK\Pay_App\Pay_App_Page_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72"/>
          <a:stretch/>
        </p:blipFill>
        <p:spPr bwMode="auto">
          <a:xfrm>
            <a:off x="2959156" y="1066800"/>
            <a:ext cx="552920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810000" y="1905000"/>
            <a:ext cx="38862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59156" y="1066800"/>
            <a:ext cx="5529208" cy="54864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Official 2013 Prevailing Wage rate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67"/>
          <a:stretch/>
        </p:blipFill>
        <p:spPr>
          <a:xfrm>
            <a:off x="838200" y="914400"/>
            <a:ext cx="7739098" cy="5638800"/>
          </a:xfrm>
        </p:spPr>
      </p:pic>
      <p:sp>
        <p:nvSpPr>
          <p:cNvPr id="5" name="Oval 4"/>
          <p:cNvSpPr/>
          <p:nvPr/>
        </p:nvSpPr>
        <p:spPr>
          <a:xfrm>
            <a:off x="5562600" y="3886200"/>
            <a:ext cx="6858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Certified payroll</a:t>
            </a:r>
            <a:endParaRPr lang="en-US" dirty="0"/>
          </a:p>
        </p:txBody>
      </p:sp>
      <p:pic>
        <p:nvPicPr>
          <p:cNvPr id="24578" name="Picture 2" descr="J:\DCS\DCS_Bldg_Projects\999_Misc_Bldgs\999_HANDBOOK\Pay_App\Pay_App_Page_20-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9"/>
          <a:stretch/>
        </p:blipFill>
        <p:spPr bwMode="auto">
          <a:xfrm>
            <a:off x="381000" y="1371600"/>
            <a:ext cx="7924800" cy="35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 rot="20915898">
            <a:off x="8167298" y="4041607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APP</a:t>
            </a:r>
          </a:p>
        </p:txBody>
      </p:sp>
      <p:sp>
        <p:nvSpPr>
          <p:cNvPr id="4" name="Oval 3"/>
          <p:cNvSpPr/>
          <p:nvPr/>
        </p:nvSpPr>
        <p:spPr>
          <a:xfrm>
            <a:off x="7693118" y="3490034"/>
            <a:ext cx="747662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786351" y="4419600"/>
            <a:ext cx="519449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57600" y="3305822"/>
            <a:ext cx="1143000" cy="624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638365" y="4267200"/>
            <a:ext cx="1066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3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Certification fo</a:t>
            </a:r>
            <a:r>
              <a:rPr lang="en-US" dirty="0" smtClean="0"/>
              <a:t>r payroll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 descr="J:\DCS\DCS_Bldg_Projects\999_Misc_Bldgs\999_HANDBOOK\Pay_App\Pay_App_Page_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5" y="1066800"/>
            <a:ext cx="4236406" cy="54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92795" y="1066800"/>
            <a:ext cx="4236406" cy="54501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7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142" y="1029475"/>
            <a:ext cx="7520940" cy="357984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						</a:t>
            </a:r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6881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378025">
            <a:off x="6781800" y="4387334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737684">
            <a:off x="6870071" y="2057399"/>
            <a:ext cx="5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15559">
            <a:off x="4945455" y="205740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7" name="TextBox 6"/>
          <p:cNvSpPr txBox="1"/>
          <p:nvPr/>
        </p:nvSpPr>
        <p:spPr>
          <a:xfrm rot="20762864">
            <a:off x="4311050" y="2072182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917243" y="2007995"/>
            <a:ext cx="0" cy="256400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737684">
            <a:off x="6820955" y="2316513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15559">
            <a:off x="4890838" y="2329777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12" name="TextBox 11"/>
          <p:cNvSpPr txBox="1"/>
          <p:nvPr/>
        </p:nvSpPr>
        <p:spPr>
          <a:xfrm rot="20762864">
            <a:off x="4311050" y="2328894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737684">
            <a:off x="6849598" y="3140907"/>
            <a:ext cx="64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PC</a:t>
            </a:r>
            <a:endParaRPr lang="en-US" sz="16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915559">
            <a:off x="4890837" y="3140906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  <a:latin typeface="Cooper Black" pitchFamily="18" charset="0"/>
              </a:rPr>
              <a:t>SS</a:t>
            </a:r>
          </a:p>
        </p:txBody>
      </p:sp>
      <p:sp>
        <p:nvSpPr>
          <p:cNvPr id="15" name="TextBox 14"/>
          <p:cNvSpPr txBox="1"/>
          <p:nvPr/>
        </p:nvSpPr>
        <p:spPr>
          <a:xfrm rot="20762864">
            <a:off x="4327648" y="3189296"/>
            <a:ext cx="573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7030A0"/>
                </a:solidFill>
                <a:latin typeface="Cooper Black" pitchFamily="18" charset="0"/>
              </a:rPr>
              <a:t>CP</a:t>
            </a:r>
            <a:endParaRPr lang="en-US" sz="1600" b="1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53340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Detroit Power – Need labor rate breakdown and classification for workers in next application.</a:t>
            </a:r>
            <a:endParaRPr lang="en-US" dirty="0"/>
          </a:p>
        </p:txBody>
      </p:sp>
      <p:sp>
        <p:nvSpPr>
          <p:cNvPr id="16" name="Curved Right Arrow 15"/>
          <p:cNvSpPr/>
          <p:nvPr/>
        </p:nvSpPr>
        <p:spPr>
          <a:xfrm>
            <a:off x="3563778" y="3363360"/>
            <a:ext cx="731520" cy="2351639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62111" y="384141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PM COPY</a:t>
            </a:r>
            <a:endParaRPr lang="en-US" dirty="0">
              <a:solidFill>
                <a:srgbClr val="FF0000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1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app G702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J:\DCS\DCS_Bldg_Projects\999_Misc_Bldgs\999_HANDBOOK\Pay_App\Pay_App_Pag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25193"/>
            <a:ext cx="7620000" cy="568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429000" y="4038600"/>
            <a:ext cx="2895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2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app G702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J:\DCS\DCS_Bldg_Projects\999_Misc_Bldgs\999_HANDBOOK\Pay_App\Pay_App_Pag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25193"/>
            <a:ext cx="7620000" cy="568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429000" y="4038600"/>
            <a:ext cx="2895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836104"/>
            <a:ext cx="4425193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149206"/>
              </p:ext>
            </p:extLst>
          </p:nvPr>
        </p:nvGraphicFramePr>
        <p:xfrm>
          <a:off x="838201" y="850784"/>
          <a:ext cx="419100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Worksheet" r:id="rId4" imgW="4191013" imgH="2238388" progId="Excel.Sheet.12">
                  <p:embed/>
                </p:oleObj>
              </mc:Choice>
              <mc:Fallback>
                <p:oleObj name="Worksheet" r:id="rId4" imgW="4191013" imgH="22383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1" y="850784"/>
                        <a:ext cx="4191000" cy="223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35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clker.com/cliparts/G/8/R/X/p/7/invoice-m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143000"/>
            <a:ext cx="3978275" cy="405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58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Pencil copy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J:\DCS\DCS_Bldg_Projects\999_Misc_Bldgs\999_HANDBOOK\Pay_App\Pay_App_Page_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115175" cy="54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124200" y="2438400"/>
            <a:ext cx="4114800" cy="396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app – g703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J:\DCS\DCS_Bldg_Projects\999_Misc_Bldgs\999_HANDBOOK\Pay_App\Pay_App_Page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8" y="1039497"/>
            <a:ext cx="8153399" cy="564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own Arrow 5"/>
          <p:cNvSpPr/>
          <p:nvPr/>
        </p:nvSpPr>
        <p:spPr>
          <a:xfrm rot="12151251">
            <a:off x="7772400" y="4876800"/>
            <a:ext cx="381000" cy="685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461284">
            <a:off x="4569606" y="5657460"/>
            <a:ext cx="381000" cy="685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J:\DCS\DCS_Bldg_Projects\999_Misc_Bldgs\999_HANDBOOK\Pay_App\Pay_App_Page_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066800"/>
            <a:ext cx="6629400" cy="565000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838200" y="1143000"/>
            <a:ext cx="5181600" cy="9144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66800" y="5561359"/>
            <a:ext cx="2667000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871111" y="5828059"/>
            <a:ext cx="3505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7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Sworn statement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J:\DCS\DCS_Bldg_Projects\999_Misc_Bldgs\999_HANDBOOK\Pay_App\Pay_App_Page_0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873402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5867400" y="4161953"/>
            <a:ext cx="1143000" cy="3329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924800" y="4118854"/>
            <a:ext cx="1219200" cy="419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63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Conditional waiver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123" name="Picture 3" descr="J:\DCS\DCS_Bldg_Projects\999_Misc_Bldgs\999_HANDBOOK\Pay_App\Pay_App_Page_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66800"/>
            <a:ext cx="4170363" cy="564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 rot="11389483">
            <a:off x="6101722" y="2126120"/>
            <a:ext cx="838200" cy="381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1389483">
            <a:off x="6093486" y="2641982"/>
            <a:ext cx="838200" cy="381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1389483">
            <a:off x="6046160" y="4793120"/>
            <a:ext cx="838200" cy="381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905000" y="1066800"/>
            <a:ext cx="4170363" cy="564202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1692</TotalTime>
  <Words>204</Words>
  <Application>Microsoft Office PowerPoint</Application>
  <PresentationFormat>On-screen Show (4:3)</PresentationFormat>
  <Paragraphs>221</Paragraphs>
  <Slides>48</Slides>
  <Notes>4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Angles</vt:lpstr>
      <vt:lpstr>Microsoft Excel Worksheet</vt:lpstr>
      <vt:lpstr>Pay APPLICATIONS</vt:lpstr>
      <vt:lpstr>Pay app G702</vt:lpstr>
      <vt:lpstr>Pay app G702</vt:lpstr>
      <vt:lpstr>Pencil copy</vt:lpstr>
      <vt:lpstr>Pencil copy</vt:lpstr>
      <vt:lpstr>Pay app – g703</vt:lpstr>
      <vt:lpstr>Sworn statement</vt:lpstr>
      <vt:lpstr>Sworn statement detail</vt:lpstr>
      <vt:lpstr>Partial Conditional waiver </vt:lpstr>
      <vt:lpstr>Sworn statement detail</vt:lpstr>
      <vt:lpstr>Partial Conditional waiver </vt:lpstr>
      <vt:lpstr>Sworn statement detail</vt:lpstr>
      <vt:lpstr>Sworn statement </vt:lpstr>
      <vt:lpstr>Sworn part of sworn statement</vt:lpstr>
      <vt:lpstr>Sworn statement detail</vt:lpstr>
      <vt:lpstr>Certified payroll</vt:lpstr>
      <vt:lpstr>Certified payroll detail</vt:lpstr>
      <vt:lpstr>Labor rate OR labor schedule </vt:lpstr>
      <vt:lpstr>Certifying Payroll</vt:lpstr>
      <vt:lpstr>Sworn statement detail</vt:lpstr>
      <vt:lpstr>PowerPoint Presentation</vt:lpstr>
      <vt:lpstr>Sworn statement detail</vt:lpstr>
      <vt:lpstr>Sworn Statement</vt:lpstr>
      <vt:lpstr>Sworn statement</vt:lpstr>
      <vt:lpstr>Sworn statement detail</vt:lpstr>
      <vt:lpstr>Certified Payroll</vt:lpstr>
      <vt:lpstr>Certified Payroll</vt:lpstr>
      <vt:lpstr>Certified payroll</vt:lpstr>
      <vt:lpstr>Labor rate breakdown</vt:lpstr>
      <vt:lpstr>Sworn statement detail</vt:lpstr>
      <vt:lpstr>Waiver</vt:lpstr>
      <vt:lpstr>Sworn statement detail</vt:lpstr>
      <vt:lpstr>Sworn statement</vt:lpstr>
      <vt:lpstr>Sworn statement </vt:lpstr>
      <vt:lpstr>Sworn statement detail</vt:lpstr>
      <vt:lpstr>Certified payroll</vt:lpstr>
      <vt:lpstr>Certified payroll</vt:lpstr>
      <vt:lpstr>Apprentice papers</vt:lpstr>
      <vt:lpstr>Certified payroll</vt:lpstr>
      <vt:lpstr>Union scale</vt:lpstr>
      <vt:lpstr>Union Scale</vt:lpstr>
      <vt:lpstr>Official 2013 Prevailing Wage rate</vt:lpstr>
      <vt:lpstr>Certified payroll</vt:lpstr>
      <vt:lpstr>Certification for payroll</vt:lpstr>
      <vt:lpstr>Sworn statement detail</vt:lpstr>
      <vt:lpstr>Pay app G702</vt:lpstr>
      <vt:lpstr>Pay app G702</vt:lpstr>
      <vt:lpstr>APPROVED</vt:lpstr>
    </vt:vector>
  </TitlesOfParts>
  <Company>Wayne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 APPLICATIONS</dc:title>
  <dc:creator>Frances Ahern</dc:creator>
  <cp:lastModifiedBy>Frances Ahern</cp:lastModifiedBy>
  <cp:revision>42</cp:revision>
  <dcterms:created xsi:type="dcterms:W3CDTF">2013-02-15T20:35:55Z</dcterms:created>
  <dcterms:modified xsi:type="dcterms:W3CDTF">2013-02-19T21:59:07Z</dcterms:modified>
</cp:coreProperties>
</file>