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notesMasterIdLst>
    <p:notesMasterId r:id="rId55"/>
  </p:notesMasterIdLst>
  <p:sldIdLst>
    <p:sldId id="256" r:id="rId2"/>
    <p:sldId id="285" r:id="rId3"/>
    <p:sldId id="324" r:id="rId4"/>
    <p:sldId id="338" r:id="rId5"/>
    <p:sldId id="339" r:id="rId6"/>
    <p:sldId id="325" r:id="rId7"/>
    <p:sldId id="326" r:id="rId8"/>
    <p:sldId id="327" r:id="rId9"/>
    <p:sldId id="329" r:id="rId10"/>
    <p:sldId id="281" r:id="rId11"/>
    <p:sldId id="282" r:id="rId12"/>
    <p:sldId id="340" r:id="rId13"/>
    <p:sldId id="341" r:id="rId14"/>
    <p:sldId id="345" r:id="rId15"/>
    <p:sldId id="331" r:id="rId16"/>
    <p:sldId id="328" r:id="rId17"/>
    <p:sldId id="296" r:id="rId18"/>
    <p:sldId id="332" r:id="rId19"/>
    <p:sldId id="311" r:id="rId20"/>
    <p:sldId id="305" r:id="rId21"/>
    <p:sldId id="306" r:id="rId22"/>
    <p:sldId id="307" r:id="rId23"/>
    <p:sldId id="294" r:id="rId24"/>
    <p:sldId id="293" r:id="rId25"/>
    <p:sldId id="290" r:id="rId26"/>
    <p:sldId id="284" r:id="rId27"/>
    <p:sldId id="317" r:id="rId28"/>
    <p:sldId id="310" r:id="rId29"/>
    <p:sldId id="312" r:id="rId30"/>
    <p:sldId id="344" r:id="rId31"/>
    <p:sldId id="342" r:id="rId32"/>
    <p:sldId id="318" r:id="rId33"/>
    <p:sldId id="292" r:id="rId34"/>
    <p:sldId id="291" r:id="rId35"/>
    <p:sldId id="313" r:id="rId36"/>
    <p:sldId id="322" r:id="rId37"/>
    <p:sldId id="333" r:id="rId38"/>
    <p:sldId id="289" r:id="rId39"/>
    <p:sldId id="334" r:id="rId40"/>
    <p:sldId id="346" r:id="rId41"/>
    <p:sldId id="347" r:id="rId42"/>
    <p:sldId id="279" r:id="rId43"/>
    <p:sldId id="275" r:id="rId44"/>
    <p:sldId id="302" r:id="rId45"/>
    <p:sldId id="304" r:id="rId46"/>
    <p:sldId id="337" r:id="rId47"/>
    <p:sldId id="303" r:id="rId48"/>
    <p:sldId id="295" r:id="rId49"/>
    <p:sldId id="343" r:id="rId50"/>
    <p:sldId id="316" r:id="rId51"/>
    <p:sldId id="323" r:id="rId52"/>
    <p:sldId id="288" r:id="rId53"/>
    <p:sldId id="335" r:id="rId5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7" autoAdjust="0"/>
    <p:restoredTop sz="86433" autoAdjust="0"/>
  </p:normalViewPr>
  <p:slideViewPr>
    <p:cSldViewPr>
      <p:cViewPr>
        <p:scale>
          <a:sx n="75" d="100"/>
          <a:sy n="75" d="100"/>
        </p:scale>
        <p:origin x="-1176" y="-4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537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146" cy="464741"/>
          </a:xfrm>
          <a:prstGeom prst="rect">
            <a:avLst/>
          </a:prstGeom>
        </p:spPr>
        <p:txBody>
          <a:bodyPr vert="horz" lIns="92062" tIns="46031" rIns="92062" bIns="4603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1654" y="0"/>
            <a:ext cx="3037146" cy="464741"/>
          </a:xfrm>
          <a:prstGeom prst="rect">
            <a:avLst/>
          </a:prstGeom>
        </p:spPr>
        <p:txBody>
          <a:bodyPr vert="horz" lIns="92062" tIns="46031" rIns="92062" bIns="46031" rtlCol="0"/>
          <a:lstStyle>
            <a:lvl1pPr algn="r">
              <a:defRPr sz="1200"/>
            </a:lvl1pPr>
          </a:lstStyle>
          <a:p>
            <a:fld id="{9F4A9282-909B-4EA3-B77F-9A9CA075E24E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2688" y="698500"/>
            <a:ext cx="4645025" cy="34845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062" tIns="46031" rIns="92062" bIns="460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880" y="4415830"/>
            <a:ext cx="5608640" cy="4182661"/>
          </a:xfrm>
          <a:prstGeom prst="rect">
            <a:avLst/>
          </a:prstGeom>
        </p:spPr>
        <p:txBody>
          <a:bodyPr vert="horz" lIns="92062" tIns="46031" rIns="92062" bIns="460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30063"/>
            <a:ext cx="3037146" cy="464740"/>
          </a:xfrm>
          <a:prstGeom prst="rect">
            <a:avLst/>
          </a:prstGeom>
        </p:spPr>
        <p:txBody>
          <a:bodyPr vert="horz" lIns="92062" tIns="46031" rIns="92062" bIns="4603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1654" y="8830063"/>
            <a:ext cx="3037146" cy="464740"/>
          </a:xfrm>
          <a:prstGeom prst="rect">
            <a:avLst/>
          </a:prstGeom>
        </p:spPr>
        <p:txBody>
          <a:bodyPr vert="horz" lIns="92062" tIns="46031" rIns="92062" bIns="46031" rtlCol="0" anchor="b"/>
          <a:lstStyle>
            <a:lvl1pPr algn="r">
              <a:defRPr sz="1200"/>
            </a:lvl1pPr>
          </a:lstStyle>
          <a:p>
            <a:fld id="{218AFE40-7B5F-4B29-9684-38A0913BD3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313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8AFE40-7B5F-4B29-9684-38A0913BD3CE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30018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8AFE40-7B5F-4B29-9684-38A0913BD3CE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1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8AFE40-7B5F-4B29-9684-38A0913BD3CE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51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8AFE40-7B5F-4B29-9684-38A0913BD3CE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1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8AFE40-7B5F-4B29-9684-38A0913BD3CE}" type="slidenum">
              <a:rPr lang="en-US" smtClean="0"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51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8AFE40-7B5F-4B29-9684-38A0913BD3CE}" type="slidenum">
              <a:rPr lang="en-US" smtClean="0"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51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8AFE40-7B5F-4B29-9684-38A0913BD3CE}" type="slidenum">
              <a:rPr lang="en-US" smtClean="0"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51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Need pictures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8AFE40-7B5F-4B29-9684-38A0913BD3CE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014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4962C09-F034-461D-8B74-BDB0B39A667D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D487D8C-2BFB-48DD-96EA-17C4F0BF80D4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62C09-F034-461D-8B74-BDB0B39A667D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87D8C-2BFB-48DD-96EA-17C4F0BF80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62C09-F034-461D-8B74-BDB0B39A667D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87D8C-2BFB-48DD-96EA-17C4F0BF80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62C09-F034-461D-8B74-BDB0B39A667D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87D8C-2BFB-48DD-96EA-17C4F0BF80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62C09-F034-461D-8B74-BDB0B39A667D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87D8C-2BFB-48DD-96EA-17C4F0BF80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62C09-F034-461D-8B74-BDB0B39A667D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87D8C-2BFB-48DD-96EA-17C4F0BF80D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62C09-F034-461D-8B74-BDB0B39A667D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87D8C-2BFB-48DD-96EA-17C4F0BF80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62C09-F034-461D-8B74-BDB0B39A667D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87D8C-2BFB-48DD-96EA-17C4F0BF80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62C09-F034-461D-8B74-BDB0B39A667D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87D8C-2BFB-48DD-96EA-17C4F0BF80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62C09-F034-461D-8B74-BDB0B39A667D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87D8C-2BFB-48DD-96EA-17C4F0BF80D4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62C09-F034-461D-8B74-BDB0B39A667D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87D8C-2BFB-48DD-96EA-17C4F0BF80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4962C09-F034-461D-8B74-BDB0B39A667D}" type="datetimeFigureOut">
              <a:rPr lang="en-US" smtClean="0"/>
              <a:t>4/15/2015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4D487D8C-2BFB-48DD-96EA-17C4F0BF80D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fisops.wayne.edu/accounting/property/declaration_of_surplus.pdf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mailto:aj5818@wayne.edu" TargetMode="External"/><Relationship Id="rId3" Type="http://schemas.openxmlformats.org/officeDocument/2006/relationships/hyperlink" Target="mailto:bt7201@wayne.edu" TargetMode="External"/><Relationship Id="rId7" Type="http://schemas.openxmlformats.org/officeDocument/2006/relationships/hyperlink" Target="mailto:fp7658@wayne.edu" TargetMode="External"/><Relationship Id="rId2" Type="http://schemas.openxmlformats.org/officeDocument/2006/relationships/hyperlink" Target="mailto:au2659@wayne.edu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eh3815@wayne.edu" TargetMode="External"/><Relationship Id="rId5" Type="http://schemas.openxmlformats.org/officeDocument/2006/relationships/hyperlink" Target="mailto:fd4056@wayne.edu" TargetMode="External"/><Relationship Id="rId4" Type="http://schemas.openxmlformats.org/officeDocument/2006/relationships/hyperlink" Target="mailto:aq8153@wayne.edu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facilities.wayne.edu/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hyperlink" Target="http://computing.wayne.edu/telephone/index.php" TargetMode="Externa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facilities.wayne.edu/" TargetMode="Externa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hyperlink" Target="http://workorder.facilities.wayne.edu/" TargetMode="Externa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ehs.wayne.edu/forms/biowaste-pickup.php" TargetMode="External"/><Relationship Id="rId2" Type="http://schemas.openxmlformats.org/officeDocument/2006/relationships/hyperlink" Target="https://forms.wayne.edu/5384a228b9541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oehs.wayne.edu/labsafety/labequipment-deconform.doc" TargetMode="External"/><Relationship Id="rId4" Type="http://schemas.openxmlformats.org/officeDocument/2006/relationships/hyperlink" Target="http://www.oehs.wayne.edu/labsafety/labequipment-deconprocedures.doc" TargetMode="External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hyperlink" Target="mailto:aj5818@wayne.edu" TargetMode="External"/><Relationship Id="rId3" Type="http://schemas.openxmlformats.org/officeDocument/2006/relationships/hyperlink" Target="mailto:bt7201@wayne.edu" TargetMode="External"/><Relationship Id="rId7" Type="http://schemas.openxmlformats.org/officeDocument/2006/relationships/hyperlink" Target="mailto:fp7658@wayne.edu" TargetMode="External"/><Relationship Id="rId2" Type="http://schemas.openxmlformats.org/officeDocument/2006/relationships/hyperlink" Target="mailto:au2659@wayne.edu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eh3815@wayne.edu" TargetMode="External"/><Relationship Id="rId5" Type="http://schemas.openxmlformats.org/officeDocument/2006/relationships/hyperlink" Target="mailto:fd4056@wayne.edu" TargetMode="External"/><Relationship Id="rId4" Type="http://schemas.openxmlformats.org/officeDocument/2006/relationships/hyperlink" Target="mailto:aq8153@wayne.edu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orkorder.facilities.wayne.edu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shade val="94000"/>
                <a:satMod val="114000"/>
                <a:lumMod val="96000"/>
              </a:schemeClr>
            </a:gs>
            <a:gs pos="0">
              <a:schemeClr val="bg2">
                <a:tint val="92000"/>
                <a:shade val="66000"/>
                <a:satMod val="110000"/>
                <a:lumMod val="16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438400"/>
            <a:ext cx="3313355" cy="1676400"/>
          </a:xfrm>
        </p:spPr>
        <p:txBody>
          <a:bodyPr>
            <a:normAutofit fontScale="90000"/>
          </a:bodyPr>
          <a:lstStyle/>
          <a:p>
            <a:r>
              <a:rPr lang="en-US" sz="2700" dirty="0">
                <a:latin typeface="Calibri" panose="020F0502020204030204" pitchFamily="34" charset="0"/>
              </a:rPr>
              <a:t>Facilities Planning &amp; Management</a:t>
            </a:r>
            <a:br>
              <a:rPr lang="en-US" sz="2700" dirty="0">
                <a:latin typeface="Calibri" panose="020F0502020204030204" pitchFamily="34" charset="0"/>
              </a:rPr>
            </a:br>
            <a:r>
              <a:rPr lang="en-US" sz="2700" dirty="0">
                <a:latin typeface="Calibri" panose="020F0502020204030204" pitchFamily="34" charset="0"/>
              </a:rPr>
              <a:t>Design </a:t>
            </a:r>
            <a:r>
              <a:rPr lang="en-US" sz="2700" dirty="0" smtClean="0">
                <a:latin typeface="Calibri" panose="020F0502020204030204" pitchFamily="34" charset="0"/>
              </a:rPr>
              <a:t>Services </a:t>
            </a:r>
            <a:br>
              <a:rPr lang="en-US" sz="2700" dirty="0" smtClean="0">
                <a:latin typeface="Calibri" panose="020F0502020204030204" pitchFamily="34" charset="0"/>
              </a:rPr>
            </a:br>
            <a:r>
              <a:rPr lang="en-US" sz="3100" b="1" dirty="0" smtClean="0">
                <a:latin typeface="Calibri" panose="020F0502020204030204" pitchFamily="34" charset="0"/>
              </a:rPr>
              <a:t>Move Guide</a:t>
            </a:r>
            <a:endParaRPr lang="en-US" sz="3100" b="1" dirty="0">
              <a:latin typeface="Calibri" panose="020F05020202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1" y="4191000"/>
            <a:ext cx="3471168" cy="1260629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The how-to guide to develop a plan, coordinate, and perform a successful move project on time and within budget.</a:t>
            </a:r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324" y="5105400"/>
            <a:ext cx="981075" cy="9793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5350" y="685800"/>
            <a:ext cx="3267075" cy="1167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396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shade val="94000"/>
                <a:satMod val="114000"/>
                <a:lumMod val="96000"/>
              </a:schemeClr>
            </a:gs>
            <a:gs pos="98000">
              <a:schemeClr val="bg2">
                <a:tint val="92000"/>
                <a:shade val="66000"/>
                <a:satMod val="110000"/>
                <a:lumMod val="41000"/>
              </a:schemeClr>
            </a:gs>
            <a:gs pos="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953000" y="762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W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AYNE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S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TATE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U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NIVERSITY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6" name="Content Placeholder 5"/>
          <p:cNvSpPr txBox="1">
            <a:spLocks noGrp="1"/>
          </p:cNvSpPr>
          <p:nvPr>
            <p:ph idx="1"/>
          </p:nvPr>
        </p:nvSpPr>
        <p:spPr>
          <a:xfrm>
            <a:off x="609600" y="685800"/>
            <a:ext cx="7943850" cy="871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lvl="2" indent="0">
              <a:buNone/>
            </a:pPr>
            <a:endParaRPr lang="en-US" sz="2400" b="1" u="sng" dirty="0" smtClean="0">
              <a:latin typeface="Calibri" panose="020F0502020204030204" pitchFamily="34" charset="0"/>
            </a:endParaRPr>
          </a:p>
          <a:p>
            <a:pPr marL="685800" lvl="2" indent="0">
              <a:buNone/>
            </a:pPr>
            <a:r>
              <a:rPr lang="en-US" b="1" u="sng" dirty="0" smtClean="0">
                <a:latin typeface="Calibri" panose="020F0502020204030204" pitchFamily="34" charset="0"/>
              </a:rPr>
              <a:t>What to do while the Project </a:t>
            </a:r>
            <a:r>
              <a:rPr lang="en-US" b="1" u="sng" dirty="0">
                <a:latin typeface="Calibri" panose="020F0502020204030204" pitchFamily="34" charset="0"/>
              </a:rPr>
              <a:t>Request </a:t>
            </a:r>
            <a:r>
              <a:rPr lang="en-US" b="1" u="sng" dirty="0" smtClean="0">
                <a:latin typeface="Calibri" panose="020F0502020204030204" pitchFamily="34" charset="0"/>
              </a:rPr>
              <a:t>is being processed:</a:t>
            </a:r>
          </a:p>
          <a:p>
            <a:pPr lvl="3"/>
            <a:r>
              <a:rPr lang="en-US" dirty="0" smtClean="0">
                <a:latin typeface="Calibri" panose="020F0502020204030204" pitchFamily="34" charset="0"/>
              </a:rPr>
              <a:t>Develop </a:t>
            </a:r>
            <a:r>
              <a:rPr lang="en-US" dirty="0">
                <a:latin typeface="Calibri" panose="020F0502020204030204" pitchFamily="34" charset="0"/>
              </a:rPr>
              <a:t>a </a:t>
            </a:r>
            <a:r>
              <a:rPr lang="en-US" u="sng" dirty="0">
                <a:latin typeface="Calibri" panose="020F0502020204030204" pitchFamily="34" charset="0"/>
              </a:rPr>
              <a:t>Move Matrix.</a:t>
            </a:r>
          </a:p>
          <a:p>
            <a:pPr lvl="3"/>
            <a:r>
              <a:rPr lang="en-US" dirty="0">
                <a:latin typeface="Calibri" panose="020F0502020204030204" pitchFamily="34" charset="0"/>
              </a:rPr>
              <a:t>Develop a </a:t>
            </a:r>
            <a:r>
              <a:rPr lang="en-US" u="sng" dirty="0">
                <a:latin typeface="Calibri" panose="020F0502020204030204" pitchFamily="34" charset="0"/>
              </a:rPr>
              <a:t>Surplus </a:t>
            </a:r>
            <a:r>
              <a:rPr lang="en-US" u="sng" dirty="0" smtClean="0">
                <a:latin typeface="Calibri" panose="020F0502020204030204" pitchFamily="34" charset="0"/>
              </a:rPr>
              <a:t>Equipment Inventory </a:t>
            </a:r>
            <a:r>
              <a:rPr lang="en-US" dirty="0" smtClean="0">
                <a:latin typeface="Calibri" panose="020F0502020204030204" pitchFamily="34" charset="0"/>
              </a:rPr>
              <a:t>for the property office.</a:t>
            </a:r>
            <a:endParaRPr lang="en-US" dirty="0">
              <a:latin typeface="Calibri" panose="020F0502020204030204" pitchFamily="34" charset="0"/>
            </a:endParaRPr>
          </a:p>
          <a:p>
            <a:pPr lvl="3"/>
            <a:r>
              <a:rPr lang="en-US" dirty="0">
                <a:latin typeface="Calibri" panose="020F0502020204030204" pitchFamily="34" charset="0"/>
              </a:rPr>
              <a:t>Submit a Telephone Service Request (</a:t>
            </a:r>
            <a:r>
              <a:rPr lang="en-US" u="sng" dirty="0">
                <a:latin typeface="Calibri" panose="020F0502020204030204" pitchFamily="34" charset="0"/>
              </a:rPr>
              <a:t>TSR</a:t>
            </a:r>
            <a:r>
              <a:rPr lang="en-US" dirty="0">
                <a:latin typeface="Calibri" panose="020F0502020204030204" pitchFamily="34" charset="0"/>
              </a:rPr>
              <a:t>).</a:t>
            </a:r>
          </a:p>
          <a:p>
            <a:pPr lvl="3"/>
            <a:r>
              <a:rPr lang="en-US" dirty="0">
                <a:latin typeface="Calibri" panose="020F0502020204030204" pitchFamily="34" charset="0"/>
              </a:rPr>
              <a:t>Submit a </a:t>
            </a:r>
            <a:r>
              <a:rPr lang="en-US" u="sng" dirty="0">
                <a:latin typeface="Calibri" panose="020F0502020204030204" pitchFamily="34" charset="0"/>
              </a:rPr>
              <a:t>Key/Core Request .</a:t>
            </a:r>
          </a:p>
          <a:p>
            <a:pPr lvl="3"/>
            <a:r>
              <a:rPr lang="en-US" dirty="0" smtClean="0">
                <a:latin typeface="Calibri" panose="020F0502020204030204" pitchFamily="34" charset="0"/>
              </a:rPr>
              <a:t>Discussions to be had </a:t>
            </a:r>
            <a:r>
              <a:rPr lang="en-US" dirty="0">
                <a:latin typeface="Calibri" panose="020F0502020204030204" pitchFamily="34" charset="0"/>
              </a:rPr>
              <a:t>with Office of Environmental </a:t>
            </a:r>
            <a:r>
              <a:rPr lang="en-US" dirty="0" smtClean="0">
                <a:latin typeface="Calibri" panose="020F0502020204030204" pitchFamily="34" charset="0"/>
              </a:rPr>
              <a:t>Health </a:t>
            </a:r>
            <a:r>
              <a:rPr lang="en-US" dirty="0">
                <a:latin typeface="Calibri" panose="020F0502020204030204" pitchFamily="34" charset="0"/>
              </a:rPr>
              <a:t>and Safety (OEH&amp;S).</a:t>
            </a:r>
          </a:p>
          <a:p>
            <a:pPr lvl="2"/>
            <a:endParaRPr lang="en-US" sz="1600" u="sng" dirty="0" smtClean="0">
              <a:latin typeface="Calibri" panose="020F0502020204030204" pitchFamily="34" charset="0"/>
            </a:endParaRPr>
          </a:p>
          <a:p>
            <a:pPr lvl="2"/>
            <a:endParaRPr lang="en-US" sz="1600" u="sng" dirty="0">
              <a:latin typeface="Calibri" panose="020F0502020204030204" pitchFamily="34" charset="0"/>
            </a:endParaRPr>
          </a:p>
          <a:p>
            <a:pPr lvl="2"/>
            <a:endParaRPr lang="en-US" sz="1600" u="sng" dirty="0" smtClean="0">
              <a:latin typeface="Calibri" panose="020F0502020204030204" pitchFamily="34" charset="0"/>
            </a:endParaRPr>
          </a:p>
          <a:p>
            <a:pPr lvl="2"/>
            <a:endParaRPr lang="en-US" sz="1600" u="sng" dirty="0">
              <a:latin typeface="Calibri" panose="020F0502020204030204" pitchFamily="34" charset="0"/>
            </a:endParaRPr>
          </a:p>
          <a:p>
            <a:pPr lvl="2"/>
            <a:endParaRPr lang="en-US" sz="1600" u="sng" dirty="0" smtClean="0">
              <a:latin typeface="Calibri" panose="020F0502020204030204" pitchFamily="34" charset="0"/>
            </a:endParaRPr>
          </a:p>
          <a:p>
            <a:pPr lvl="2"/>
            <a:endParaRPr lang="en-US" sz="1600" u="sng" dirty="0">
              <a:latin typeface="Calibri" panose="020F0502020204030204" pitchFamily="34" charset="0"/>
            </a:endParaRPr>
          </a:p>
          <a:p>
            <a:pPr lvl="2"/>
            <a:endParaRPr lang="en-US" sz="1600" u="sng" dirty="0" smtClean="0">
              <a:latin typeface="Calibri" panose="020F0502020204030204" pitchFamily="34" charset="0"/>
            </a:endParaRPr>
          </a:p>
          <a:p>
            <a:pPr lvl="2"/>
            <a:endParaRPr lang="en-US" sz="1600" u="sng" dirty="0">
              <a:latin typeface="Calibri" panose="020F0502020204030204" pitchFamily="34" charset="0"/>
            </a:endParaRPr>
          </a:p>
          <a:p>
            <a:pPr lvl="2"/>
            <a:endParaRPr lang="en-US" sz="1600" u="sng" dirty="0" smtClean="0">
              <a:latin typeface="Calibri" panose="020F0502020204030204" pitchFamily="34" charset="0"/>
            </a:endParaRPr>
          </a:p>
          <a:p>
            <a:pPr lvl="2"/>
            <a:endParaRPr lang="en-US" sz="1600" u="sng" dirty="0">
              <a:latin typeface="Calibri" panose="020F0502020204030204" pitchFamily="34" charset="0"/>
            </a:endParaRPr>
          </a:p>
          <a:p>
            <a:pPr lvl="2"/>
            <a:endParaRPr lang="en-US" sz="1600" u="sng" dirty="0" smtClean="0">
              <a:latin typeface="Calibri" panose="020F0502020204030204" pitchFamily="34" charset="0"/>
            </a:endParaRPr>
          </a:p>
          <a:p>
            <a:pPr lvl="2"/>
            <a:endParaRPr lang="en-US" sz="1600" u="sng" dirty="0">
              <a:latin typeface="Calibri" panose="020F0502020204030204" pitchFamily="34" charset="0"/>
            </a:endParaRPr>
          </a:p>
          <a:p>
            <a:pPr lvl="2"/>
            <a:endParaRPr lang="en-US" sz="1600" u="sng" dirty="0" smtClean="0">
              <a:latin typeface="Calibri" panose="020F0502020204030204" pitchFamily="34" charset="0"/>
            </a:endParaRPr>
          </a:p>
          <a:p>
            <a:pPr lvl="2"/>
            <a:endParaRPr lang="en-US" sz="1600" u="sng" dirty="0">
              <a:latin typeface="Calibri" panose="020F0502020204030204" pitchFamily="34" charset="0"/>
            </a:endParaRPr>
          </a:p>
          <a:p>
            <a:pPr lvl="2"/>
            <a:endParaRPr lang="en-US" sz="1600" u="sng" dirty="0" smtClean="0">
              <a:latin typeface="Calibri" panose="020F0502020204030204" pitchFamily="34" charset="0"/>
            </a:endParaRPr>
          </a:p>
          <a:p>
            <a:pPr lvl="2"/>
            <a:endParaRPr lang="en-US" sz="1600" u="sng" dirty="0">
              <a:latin typeface="Calibri" panose="020F0502020204030204" pitchFamily="34" charset="0"/>
            </a:endParaRPr>
          </a:p>
          <a:p>
            <a:pPr lvl="2"/>
            <a:endParaRPr lang="en-US" sz="1600" u="sng" dirty="0" smtClean="0">
              <a:latin typeface="Calibri" panose="020F0502020204030204" pitchFamily="34" charset="0"/>
            </a:endParaRPr>
          </a:p>
          <a:p>
            <a:pPr lvl="2"/>
            <a:endParaRPr lang="en-US" sz="1600" u="sng" dirty="0">
              <a:latin typeface="Calibri" panose="020F0502020204030204" pitchFamily="34" charset="0"/>
            </a:endParaRPr>
          </a:p>
          <a:p>
            <a:pPr lvl="2"/>
            <a:endParaRPr lang="en-US" sz="1600" u="sng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907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shade val="94000"/>
                <a:satMod val="114000"/>
                <a:lumMod val="96000"/>
              </a:schemeClr>
            </a:gs>
            <a:gs pos="98000">
              <a:schemeClr val="bg2">
                <a:tint val="92000"/>
                <a:shade val="66000"/>
                <a:satMod val="110000"/>
                <a:lumMod val="41000"/>
              </a:schemeClr>
            </a:gs>
            <a:gs pos="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14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762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W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AYNE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S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TATE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U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NIVERSITY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33400" y="679965"/>
            <a:ext cx="7696200" cy="603766"/>
          </a:xfrm>
        </p:spPr>
        <p:txBody>
          <a:bodyPr>
            <a:normAutofit/>
          </a:bodyPr>
          <a:lstStyle/>
          <a:p>
            <a:pPr marL="365760" lvl="1" indent="0">
              <a:buNone/>
            </a:pPr>
            <a:r>
              <a:rPr lang="en-US" sz="2400" b="1" u="sng" dirty="0" smtClean="0">
                <a:solidFill>
                  <a:schemeClr val="tx1"/>
                </a:solidFill>
                <a:latin typeface="Calibri" panose="020F0502020204030204" pitchFamily="34" charset="0"/>
              </a:rPr>
              <a:t>Developing a Move Matrix</a:t>
            </a:r>
            <a:endParaRPr lang="en-US" sz="2400" b="1" u="sng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685800" y="1283731"/>
            <a:ext cx="7543800" cy="28310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342900"/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The move matrix is an Excel Spreadsheet that basically details who is moving and what is moving where.</a:t>
            </a:r>
          </a:p>
          <a:p>
            <a:pPr marL="754380" lvl="1" indent="-342900"/>
            <a:r>
              <a:rPr lang="en-US" sz="1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The Spreadsheet needs a minimum of Name, Current location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n-US" sz="1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(Origin),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n-US" sz="1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Moving (Destination), and what is moving but is 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</a:rPr>
              <a:t>not </a:t>
            </a:r>
            <a:r>
              <a:rPr lang="en-US" sz="1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limited to. For example:</a:t>
            </a:r>
          </a:p>
          <a:p>
            <a:pPr marL="1028700" lvl="2" indent="-342900"/>
            <a:r>
              <a:rPr lang="en-US" sz="1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In some situations a numbering  system works. i.e. Item # or numbering 1,2,3,4 or 1 of 4, 2of 4, </a:t>
            </a:r>
            <a:r>
              <a:rPr lang="en-US" sz="120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Etc</a:t>
            </a:r>
            <a:endParaRPr lang="en-US" sz="12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1028700" lvl="2" indent="-342900"/>
            <a:r>
              <a:rPr lang="en-US" sz="1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Also in some situations using a corresponding color code system with the labels works. </a:t>
            </a:r>
          </a:p>
          <a:p>
            <a:pPr marL="1028700" lvl="2" indent="-342900"/>
            <a:r>
              <a:rPr lang="en-US" sz="1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There is no wrong way to make a move matrix and is to be developed with the move manager and the move coordinators.</a:t>
            </a:r>
          </a:p>
          <a:p>
            <a:pPr marL="457200" indent="-342900"/>
            <a:r>
              <a:rPr lang="en-US" sz="14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The basic rule of thumb is the more information and detail in the move matrix the more successful the move!</a:t>
            </a:r>
            <a:endParaRPr lang="en-US" sz="1400" b="1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90600" y="3581400"/>
            <a:ext cx="7239000" cy="17584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 descr="F:\Work Stuff\Presentation 2015\Pictures for new presentation 3-27-15\Move matrix 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434"/>
          <a:stretch/>
        </p:blipFill>
        <p:spPr bwMode="auto">
          <a:xfrm>
            <a:off x="457200" y="3733800"/>
            <a:ext cx="82296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84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shade val="94000"/>
                <a:satMod val="114000"/>
                <a:lumMod val="96000"/>
              </a:schemeClr>
            </a:gs>
            <a:gs pos="98000">
              <a:schemeClr val="bg2">
                <a:tint val="92000"/>
                <a:shade val="66000"/>
                <a:satMod val="110000"/>
                <a:lumMod val="41000"/>
              </a:schemeClr>
            </a:gs>
            <a:gs pos="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14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762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W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AYNE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S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TATE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U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NIVERSITY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695355"/>
            <a:ext cx="7024744" cy="403711"/>
          </a:xfrm>
        </p:spPr>
        <p:txBody>
          <a:bodyPr>
            <a:noAutofit/>
          </a:bodyPr>
          <a:lstStyle/>
          <a:p>
            <a:pPr lvl="1" algn="l" rtl="0">
              <a:spcBef>
                <a:spcPct val="0"/>
              </a:spcBef>
            </a:pPr>
            <a:r>
              <a:rPr lang="en-US" sz="2400" b="1" u="sng" dirty="0" smtClean="0">
                <a:latin typeface="Calibri" panose="020F0502020204030204" pitchFamily="34" charset="0"/>
              </a:rPr>
              <a:t>Sensitive Equipment</a:t>
            </a:r>
            <a:endParaRPr lang="en-US" sz="2400" b="1" u="sng" dirty="0">
              <a:latin typeface="Calibri" panose="020F0502020204030204" pitchFamily="34" charset="0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077200" cy="5105400"/>
          </a:xfrm>
        </p:spPr>
        <p:txBody>
          <a:bodyPr>
            <a:normAutofit fontScale="92500"/>
          </a:bodyPr>
          <a:lstStyle/>
          <a:p>
            <a:pPr lvl="1"/>
            <a:r>
              <a:rPr lang="en-US" b="1" u="sng" dirty="0" smtClean="0">
                <a:latin typeface="Calibri" panose="020F0502020204030204" pitchFamily="34" charset="0"/>
              </a:rPr>
              <a:t>Additional requirements for miscellaneous equipment</a:t>
            </a:r>
          </a:p>
          <a:p>
            <a:pPr lvl="1"/>
            <a:r>
              <a:rPr lang="en-US" b="1" dirty="0" smtClean="0">
                <a:latin typeface="Calibri" panose="020F0502020204030204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</a:rPr>
              <a:t>Equipment requiring additional preparation services by the manufacturer.  Moving contractor not responsible for moving certain types of sensitive equipment  and the going to require additional  cost.</a:t>
            </a:r>
          </a:p>
          <a:p>
            <a:pPr lvl="1"/>
            <a:r>
              <a:rPr lang="en-US" b="1" u="sng" dirty="0" smtClean="0">
                <a:latin typeface="Calibri" panose="020F0502020204030204" pitchFamily="34" charset="0"/>
              </a:rPr>
              <a:t>Examples:</a:t>
            </a:r>
            <a:r>
              <a:rPr lang="en-US" b="1" dirty="0" smtClean="0">
                <a:latin typeface="Calibri" panose="020F0502020204030204" pitchFamily="34" charset="0"/>
              </a:rPr>
              <a:t> </a:t>
            </a:r>
          </a:p>
          <a:p>
            <a:pPr lvl="2"/>
            <a:r>
              <a:rPr lang="en-US" dirty="0" smtClean="0">
                <a:latin typeface="Calibri" panose="020F0502020204030204" pitchFamily="34" charset="0"/>
              </a:rPr>
              <a:t>Microscopes &amp; electron microscopes – have to be disconnected and packed by </a:t>
            </a:r>
            <a:r>
              <a:rPr lang="en-US" dirty="0">
                <a:latin typeface="Calibri" panose="020F0502020204030204" pitchFamily="34" charset="0"/>
              </a:rPr>
              <a:t>certified approved </a:t>
            </a:r>
            <a:r>
              <a:rPr lang="en-US" dirty="0" smtClean="0">
                <a:latin typeface="Calibri" panose="020F0502020204030204" pitchFamily="34" charset="0"/>
              </a:rPr>
              <a:t>contractor and then setup and reconnected and tested.</a:t>
            </a:r>
          </a:p>
          <a:p>
            <a:pPr lvl="2"/>
            <a:r>
              <a:rPr lang="en-US" dirty="0" smtClean="0">
                <a:latin typeface="Calibri" panose="020F0502020204030204" pitchFamily="34" charset="0"/>
              </a:rPr>
              <a:t>Centrifuges need to be rebalanced by certified approved contractor. </a:t>
            </a:r>
          </a:p>
          <a:p>
            <a:pPr lvl="2"/>
            <a:r>
              <a:rPr lang="en-US" dirty="0" smtClean="0">
                <a:latin typeface="Calibri" panose="020F0502020204030204" pitchFamily="34" charset="0"/>
              </a:rPr>
              <a:t>Water Jacket Incubators need to be drained prior to moving. </a:t>
            </a:r>
            <a:endParaRPr lang="en-US" dirty="0">
              <a:latin typeface="Calibri" panose="020F0502020204030204" pitchFamily="34" charset="0"/>
            </a:endParaRPr>
          </a:p>
          <a:p>
            <a:pPr lvl="2"/>
            <a:r>
              <a:rPr lang="en-US" dirty="0" smtClean="0">
                <a:latin typeface="Calibri" panose="020F0502020204030204" pitchFamily="34" charset="0"/>
              </a:rPr>
              <a:t> -80 refrigerators can be moved full but everything needs to be stabilized by packing paper and verified by move manager prior to moving. </a:t>
            </a:r>
            <a:endParaRPr lang="en-US" dirty="0">
              <a:latin typeface="Calibri" panose="020F0502020204030204" pitchFamily="34" charset="0"/>
            </a:endParaRPr>
          </a:p>
          <a:p>
            <a:pPr lvl="8"/>
            <a:r>
              <a:rPr lang="en-US" sz="2400" b="1" u="sng" dirty="0" smtClean="0">
                <a:latin typeface="Calibri" panose="020F0502020204030204" pitchFamily="34" charset="0"/>
              </a:rPr>
              <a:t>Continued  Next Page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685800" y="1283731"/>
            <a:ext cx="7543800" cy="28310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342900"/>
            <a:endParaRPr lang="en-US" sz="1400" b="1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90600" y="1283732"/>
            <a:ext cx="7239000" cy="50408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039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shade val="94000"/>
                <a:satMod val="114000"/>
                <a:lumMod val="96000"/>
              </a:schemeClr>
            </a:gs>
            <a:gs pos="98000">
              <a:schemeClr val="bg2">
                <a:tint val="92000"/>
                <a:shade val="66000"/>
                <a:satMod val="110000"/>
                <a:lumMod val="41000"/>
              </a:schemeClr>
            </a:gs>
            <a:gs pos="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14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762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W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AYNE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S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TATE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U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NIVERSITY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695355"/>
            <a:ext cx="7024744" cy="403711"/>
          </a:xfrm>
        </p:spPr>
        <p:txBody>
          <a:bodyPr>
            <a:noAutofit/>
          </a:bodyPr>
          <a:lstStyle/>
          <a:p>
            <a:pPr lvl="1" algn="l" rtl="0">
              <a:spcBef>
                <a:spcPct val="0"/>
              </a:spcBef>
            </a:pPr>
            <a:r>
              <a:rPr lang="en-US" sz="2400" b="1" u="sng" dirty="0" smtClean="0">
                <a:latin typeface="Calibri" panose="020F0502020204030204" pitchFamily="34" charset="0"/>
              </a:rPr>
              <a:t>Sensitive Equipment (Continued)</a:t>
            </a:r>
            <a:endParaRPr lang="en-US" sz="2400" b="1" u="sng" dirty="0">
              <a:latin typeface="Calibri" panose="020F0502020204030204" pitchFamily="34" charset="0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077200" cy="5105400"/>
          </a:xfrm>
        </p:spPr>
        <p:txBody>
          <a:bodyPr>
            <a:normAutofit/>
          </a:bodyPr>
          <a:lstStyle/>
          <a:p>
            <a:pPr lvl="1"/>
            <a:r>
              <a:rPr lang="en-US" sz="2400" dirty="0" smtClean="0">
                <a:latin typeface="Calibri" panose="020F0502020204030204" pitchFamily="34" charset="0"/>
              </a:rPr>
              <a:t>Other refrigerators need to either packed with packing paper or be emptied into coolers packed with ice and moved by chemical moving company or other preparations can be made using a multiple refrigerators use the flip flop method. </a:t>
            </a:r>
          </a:p>
          <a:p>
            <a:pPr lvl="1"/>
            <a:endParaRPr lang="en-US" sz="2400" dirty="0">
              <a:latin typeface="Calibri" panose="020F050202020403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685800" y="1283731"/>
            <a:ext cx="7543800" cy="28310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342900"/>
            <a:endParaRPr lang="en-US" sz="1400" b="1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90600" y="1283732"/>
            <a:ext cx="7239000" cy="50408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98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shade val="94000"/>
                <a:satMod val="114000"/>
                <a:lumMod val="96000"/>
              </a:schemeClr>
            </a:gs>
            <a:gs pos="98000">
              <a:schemeClr val="bg2">
                <a:tint val="92000"/>
                <a:shade val="66000"/>
                <a:satMod val="110000"/>
                <a:lumMod val="41000"/>
              </a:schemeClr>
            </a:gs>
            <a:gs pos="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14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762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W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AYNE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S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TATE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U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NIVERSITY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695355"/>
            <a:ext cx="7024744" cy="403711"/>
          </a:xfrm>
        </p:spPr>
        <p:txBody>
          <a:bodyPr>
            <a:noAutofit/>
          </a:bodyPr>
          <a:lstStyle/>
          <a:p>
            <a:pPr lvl="1" algn="l" rtl="0">
              <a:spcBef>
                <a:spcPct val="0"/>
              </a:spcBef>
            </a:pPr>
            <a:r>
              <a:rPr lang="en-US" sz="2400" b="1" u="sng" dirty="0" smtClean="0">
                <a:latin typeface="Calibri" panose="020F0502020204030204" pitchFamily="34" charset="0"/>
              </a:rPr>
              <a:t>Sensitive Equipment (Continued)</a:t>
            </a:r>
            <a:endParaRPr lang="en-US" sz="2400" b="1" u="sng" dirty="0">
              <a:latin typeface="Calibri" panose="020F0502020204030204" pitchFamily="34" charset="0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077200" cy="5105400"/>
          </a:xfrm>
        </p:spPr>
        <p:txBody>
          <a:bodyPr>
            <a:normAutofit/>
          </a:bodyPr>
          <a:lstStyle/>
          <a:p>
            <a:pPr lvl="1"/>
            <a:r>
              <a:rPr lang="en-US" sz="2400" dirty="0" smtClean="0">
                <a:latin typeface="Calibri" panose="020F0502020204030204" pitchFamily="34" charset="0"/>
              </a:rPr>
              <a:t>Gas Chromatographs, </a:t>
            </a:r>
          </a:p>
          <a:p>
            <a:pPr lvl="1"/>
            <a:r>
              <a:rPr lang="en-US" sz="2400" dirty="0" smtClean="0">
                <a:latin typeface="Calibri" panose="020F0502020204030204" pitchFamily="34" charset="0"/>
              </a:rPr>
              <a:t>Auto- Claves need to have steam- lines, drain lines, and electrical disconnected prior to moving.</a:t>
            </a:r>
          </a:p>
          <a:p>
            <a:pPr lvl="1"/>
            <a:r>
              <a:rPr lang="en-US" sz="2400" dirty="0" smtClean="0">
                <a:latin typeface="Calibri" panose="020F0502020204030204" pitchFamily="34" charset="0"/>
              </a:rPr>
              <a:t>Biosafety Cabinets need to be disconnected from gas lines, emptied, and cleaned out and properly decontaminated by OEHS. 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685800" y="1283731"/>
            <a:ext cx="7543800" cy="28310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342900"/>
            <a:endParaRPr lang="en-US" sz="1400" b="1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90600" y="1283732"/>
            <a:ext cx="7239000" cy="50408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89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shade val="94000"/>
                <a:satMod val="114000"/>
                <a:lumMod val="96000"/>
              </a:schemeClr>
            </a:gs>
            <a:gs pos="98000">
              <a:schemeClr val="bg2">
                <a:tint val="92000"/>
                <a:shade val="66000"/>
                <a:satMod val="110000"/>
                <a:lumMod val="41000"/>
              </a:schemeClr>
            </a:gs>
            <a:gs pos="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304800" y="766119"/>
            <a:ext cx="9296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6112" lvl="3" indent="0">
              <a:buNone/>
            </a:pPr>
            <a:r>
              <a:rPr lang="en-US" sz="2000" dirty="0" smtClean="0">
                <a:latin typeface="Calibri" panose="020F0502020204030204" pitchFamily="34" charset="0"/>
              </a:rPr>
              <a:t>Develop </a:t>
            </a:r>
            <a:r>
              <a:rPr lang="en-US" sz="2000" dirty="0">
                <a:latin typeface="Calibri" panose="020F0502020204030204" pitchFamily="34" charset="0"/>
              </a:rPr>
              <a:t>a </a:t>
            </a:r>
            <a:r>
              <a:rPr lang="en-US" sz="2000" u="sng" dirty="0">
                <a:latin typeface="Calibri" panose="020F0502020204030204" pitchFamily="34" charset="0"/>
              </a:rPr>
              <a:t>Declaration of Surplus Equipment</a:t>
            </a:r>
            <a:r>
              <a:rPr lang="en-US" sz="2000" dirty="0">
                <a:latin typeface="Calibri" panose="020F0502020204030204" pitchFamily="34" charset="0"/>
              </a:rPr>
              <a:t> </a:t>
            </a:r>
            <a:r>
              <a:rPr lang="en-US" sz="2000" dirty="0" smtClean="0">
                <a:latin typeface="Calibri" panose="020F0502020204030204" pitchFamily="34" charset="0"/>
              </a:rPr>
              <a:t>for </a:t>
            </a:r>
            <a:r>
              <a:rPr lang="en-US" sz="2000" dirty="0">
                <a:latin typeface="Calibri" panose="020F0502020204030204" pitchFamily="34" charset="0"/>
              </a:rPr>
              <a:t>the property office.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53000" y="762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W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AYNE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S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TATE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U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NIVERSITY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685800" y="1283731"/>
            <a:ext cx="7543800" cy="26024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en-US" sz="14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Go to the following webpage: </a:t>
            </a:r>
            <a:r>
              <a:rPr lang="en-US" sz="1400" b="1" dirty="0" smtClean="0">
                <a:solidFill>
                  <a:schemeClr val="tx1"/>
                </a:solidFill>
                <a:latin typeface="Calibri" panose="020F0502020204030204" pitchFamily="34" charset="0"/>
                <a:hlinkClick r:id="rId2"/>
              </a:rPr>
              <a:t>http</a:t>
            </a:r>
            <a:r>
              <a:rPr lang="en-US" sz="1400" b="1" dirty="0">
                <a:solidFill>
                  <a:schemeClr val="tx1"/>
                </a:solidFill>
                <a:latin typeface="Calibri" panose="020F0502020204030204" pitchFamily="34" charset="0"/>
                <a:hlinkClick r:id="rId2"/>
              </a:rPr>
              <a:t>://</a:t>
            </a:r>
            <a:r>
              <a:rPr lang="en-US" sz="1400" b="1" dirty="0" smtClean="0">
                <a:solidFill>
                  <a:schemeClr val="tx1"/>
                </a:solidFill>
                <a:latin typeface="Calibri" panose="020F0502020204030204" pitchFamily="34" charset="0"/>
                <a:hlinkClick r:id="rId2"/>
              </a:rPr>
              <a:t>fisops.wayne.edu/accounting/property/declaration_of_surplus.pdf</a:t>
            </a:r>
            <a:endParaRPr lang="en-US" sz="1400" b="1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114300" indent="0">
              <a:buNone/>
            </a:pPr>
            <a:r>
              <a:rPr lang="en-US" sz="14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Download the most recent Declaration of Surplus Equipment form. </a:t>
            </a:r>
          </a:p>
          <a:p>
            <a:pPr marL="114300" indent="0">
              <a:buNone/>
            </a:pPr>
            <a:endParaRPr lang="en-US" sz="1400" b="1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114300" indent="0">
              <a:buNone/>
            </a:pPr>
            <a:endParaRPr lang="en-US" sz="1400" b="1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114300" indent="0">
              <a:buNone/>
            </a:pPr>
            <a:endParaRPr lang="en-US" sz="1400" b="1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114300" indent="0">
              <a:buNone/>
            </a:pPr>
            <a:endParaRPr lang="en-US" sz="1400" b="1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90600" y="3581400"/>
            <a:ext cx="7239000" cy="17584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051" name="Picture 3" descr="E:\Work Stuff\Presentation 2015\Pictures for new presentation 3-27-15\Dec of surplu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75" y="2209800"/>
            <a:ext cx="5581650" cy="423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3751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shade val="94000"/>
                <a:satMod val="114000"/>
                <a:lumMod val="96000"/>
              </a:schemeClr>
            </a:gs>
            <a:gs pos="98000">
              <a:schemeClr val="bg2">
                <a:tint val="92000"/>
                <a:shade val="66000"/>
                <a:satMod val="110000"/>
                <a:lumMod val="41000"/>
              </a:schemeClr>
            </a:gs>
            <a:gs pos="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762000"/>
            <a:ext cx="7315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" indent="0">
              <a:buNone/>
            </a:pPr>
            <a:r>
              <a:rPr lang="en-US" sz="2400" b="1" u="sng" dirty="0">
                <a:latin typeface="Calibri" panose="020F0502020204030204" pitchFamily="34" charset="0"/>
              </a:rPr>
              <a:t>Request </a:t>
            </a:r>
            <a:r>
              <a:rPr lang="en-US" sz="2400" b="1" u="sng" dirty="0" smtClean="0">
                <a:latin typeface="Calibri" panose="020F0502020204030204" pitchFamily="34" charset="0"/>
              </a:rPr>
              <a:t>Accepted</a:t>
            </a:r>
          </a:p>
          <a:p>
            <a:pPr lvl="1"/>
            <a:endParaRPr lang="en-US" sz="2400" dirty="0"/>
          </a:p>
          <a:p>
            <a:pPr marL="68580" indent="0">
              <a:buNone/>
            </a:pP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762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W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AYNE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S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TATE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U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NIVERSITY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43492" y="1468398"/>
            <a:ext cx="6777317" cy="4856202"/>
          </a:xfrm>
        </p:spPr>
        <p:txBody>
          <a:bodyPr>
            <a:normAutofit/>
          </a:bodyPr>
          <a:lstStyle/>
          <a:p>
            <a:pPr lvl="1"/>
            <a:r>
              <a:rPr lang="en-US" dirty="0" smtClean="0">
                <a:latin typeface="Calibri" panose="020F0502020204030204" pitchFamily="34" charset="0"/>
              </a:rPr>
              <a:t>The request is received by the director of planning and estimating and then either sent to an estimator or the move manager as a Just Do It (JDI). 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</a:rPr>
              <a:t> All Requests require the approval  by email of the BAO of the School, College, or Division. 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</a:rPr>
              <a:t>Once all approvals are accepted, the move manager will schedule a meeting with the customer to review scope and schedule. 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</a:rPr>
              <a:t>The move manager will process necessary paperwork and be responsible for approving all invoices.</a:t>
            </a:r>
          </a:p>
          <a:p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259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shade val="94000"/>
                <a:satMod val="114000"/>
                <a:lumMod val="96000"/>
              </a:schemeClr>
            </a:gs>
            <a:gs pos="98000">
              <a:schemeClr val="bg2">
                <a:tint val="92000"/>
                <a:shade val="66000"/>
                <a:satMod val="110000"/>
                <a:lumMod val="41000"/>
              </a:schemeClr>
            </a:gs>
            <a:gs pos="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14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762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W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AYNE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S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TATE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U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NIVERSITY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85800" y="679966"/>
            <a:ext cx="4514850" cy="603766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b="1" u="sng" dirty="0" smtClean="0">
                <a:latin typeface="Calibri" panose="020F0502020204030204" pitchFamily="34" charset="0"/>
              </a:rPr>
              <a:t>Request Accepted  Cont’d</a:t>
            </a:r>
            <a:endParaRPr lang="en-US" b="1" u="sng" dirty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8200" y="1283732"/>
            <a:ext cx="7239000" cy="48884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The move manager will work with customer to determine how many boxes, labels, and packing materials will be needed, and have them delivered to an agreed location.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For small office moves the customer is responsible to coordinate the TSR and keys and cores. (More to follow)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Lab moves need to also include the assistance of OEHS to be contacted (7-1200) for any required decontaminations, radiation sweeps, and chemical and biohazard removal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</a:rPr>
              <a:t>. (More to follow)</a:t>
            </a: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1800" u="sng" dirty="0">
              <a:solidFill>
                <a:schemeClr val="tx1"/>
              </a:solidFill>
            </a:endParaRPr>
          </a:p>
          <a:p>
            <a:pPr lvl="2"/>
            <a:endParaRPr lang="en-US" sz="1800" u="sn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233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shade val="94000"/>
                <a:satMod val="114000"/>
                <a:lumMod val="96000"/>
              </a:schemeClr>
            </a:gs>
            <a:gs pos="98000">
              <a:schemeClr val="bg2">
                <a:tint val="92000"/>
                <a:shade val="66000"/>
                <a:satMod val="110000"/>
                <a:lumMod val="41000"/>
              </a:schemeClr>
            </a:gs>
            <a:gs pos="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14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762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W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AYNE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S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TATE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U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NIVERSITY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8200" y="1283732"/>
            <a:ext cx="7239000" cy="48884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1800" u="sng" dirty="0">
              <a:solidFill>
                <a:schemeClr val="tx1"/>
              </a:solidFill>
            </a:endParaRPr>
          </a:p>
          <a:p>
            <a:pPr lvl="2"/>
            <a:endParaRPr lang="en-US" sz="1800" u="sng" dirty="0">
              <a:solidFill>
                <a:schemeClr val="tx1"/>
              </a:solidFill>
            </a:endParaRPr>
          </a:p>
        </p:txBody>
      </p:sp>
      <p:pic>
        <p:nvPicPr>
          <p:cNvPr id="2050" name="Picture 2" descr="F:\Work Stuff\Presentation 2015\Pictures for new presentation 3-27-15\images (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64733"/>
            <a:ext cx="8229600" cy="2764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387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14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762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W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AYNE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S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TATE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U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NIVERSITY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66750" y="495300"/>
            <a:ext cx="3543300" cy="603766"/>
          </a:xfrm>
        </p:spPr>
        <p:txBody>
          <a:bodyPr>
            <a:normAutofit/>
          </a:bodyPr>
          <a:lstStyle/>
          <a:p>
            <a:pPr marL="365760" lvl="1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90600" y="3581400"/>
            <a:ext cx="7239000" cy="17584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66750" y="495300"/>
            <a:ext cx="3543300" cy="6037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Font typeface="Wingdings 2" pitchFamily="18" charset="2"/>
              <a:buNone/>
            </a:pPr>
            <a:r>
              <a:rPr lang="en-US" b="1" u="sng" dirty="0" smtClean="0">
                <a:latin typeface="Calibri" panose="020F0502020204030204" pitchFamily="34" charset="0"/>
              </a:rPr>
              <a:t>What do you pack?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838200" y="1283732"/>
            <a:ext cx="7239000" cy="488846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latin typeface="Calibri" panose="020F0502020204030204" pitchFamily="34" charset="0"/>
              </a:rPr>
              <a:t>Desks will </a:t>
            </a:r>
            <a:r>
              <a:rPr lang="en-US" sz="1800" dirty="0" smtClean="0">
                <a:latin typeface="Calibri" panose="020F0502020204030204" pitchFamily="34" charset="0"/>
              </a:rPr>
              <a:t>be stood on one end </a:t>
            </a:r>
            <a:r>
              <a:rPr lang="en-US" sz="1800" dirty="0">
                <a:latin typeface="Calibri" panose="020F0502020204030204" pitchFamily="34" charset="0"/>
              </a:rPr>
              <a:t>when moved, and </a:t>
            </a:r>
            <a:r>
              <a:rPr lang="en-US" sz="1800" b="1" dirty="0">
                <a:latin typeface="Calibri" panose="020F0502020204030204" pitchFamily="34" charset="0"/>
              </a:rPr>
              <a:t>must be completely </a:t>
            </a:r>
            <a:r>
              <a:rPr lang="en-US" sz="1800" b="1" dirty="0" smtClean="0">
                <a:latin typeface="Calibri" panose="020F0502020204030204" pitchFamily="34" charset="0"/>
              </a:rPr>
              <a:t>empty</a:t>
            </a:r>
            <a:r>
              <a:rPr lang="en-US" sz="1800" dirty="0" smtClean="0">
                <a:latin typeface="Calibri" panose="020F0502020204030204" pitchFamily="34" charset="0"/>
              </a:rPr>
              <a:t>.  </a:t>
            </a:r>
            <a:r>
              <a:rPr lang="en-US" sz="1800" dirty="0">
                <a:latin typeface="Calibri" panose="020F0502020204030204" pitchFamily="34" charset="0"/>
              </a:rPr>
              <a:t>If you have a return attached to your desk, put a label on the desk and on the return.  The movers will disassemble and reassemble the return during the move</a:t>
            </a:r>
            <a:r>
              <a:rPr lang="en-US" sz="1800" dirty="0" smtClean="0">
                <a:latin typeface="Calibri" panose="020F0502020204030204" pitchFamily="34" charset="0"/>
              </a:rPr>
              <a:t>.</a:t>
            </a:r>
            <a:r>
              <a:rPr lang="en-US" sz="1800" dirty="0"/>
              <a:t> </a:t>
            </a:r>
            <a:endParaRPr lang="en-US" sz="1800" dirty="0" smtClean="0"/>
          </a:p>
          <a:p>
            <a:r>
              <a:rPr lang="en-US" sz="1800" dirty="0" smtClean="0">
                <a:latin typeface="Calibri" panose="020F0502020204030204" pitchFamily="34" charset="0"/>
              </a:rPr>
              <a:t>All </a:t>
            </a:r>
            <a:r>
              <a:rPr lang="en-US" sz="1800" dirty="0">
                <a:latin typeface="Calibri" panose="020F0502020204030204" pitchFamily="34" charset="0"/>
              </a:rPr>
              <a:t>contents of bookcases must be packed into cartons. </a:t>
            </a:r>
            <a:endParaRPr lang="en-US" sz="1800" dirty="0" smtClean="0">
              <a:latin typeface="Calibri" panose="020F0502020204030204" pitchFamily="34" charset="0"/>
            </a:endParaRPr>
          </a:p>
          <a:p>
            <a:r>
              <a:rPr lang="en-US" sz="1800" dirty="0" smtClean="0">
                <a:latin typeface="Calibri" panose="020F0502020204030204" pitchFamily="34" charset="0"/>
              </a:rPr>
              <a:t>Lateral </a:t>
            </a:r>
            <a:r>
              <a:rPr lang="en-US" sz="1800" dirty="0">
                <a:latin typeface="Calibri" panose="020F0502020204030204" pitchFamily="34" charset="0"/>
              </a:rPr>
              <a:t>(wide) file cabinets must be packed into cartons.  Their metal frames bend or twist if files are left in them during a move.  Label cartons packed with file cabinet contents with the same number as the file cabinet, indicating which drawer each carton belongs to.  </a:t>
            </a:r>
          </a:p>
          <a:p>
            <a:pPr lvl="0"/>
            <a:r>
              <a:rPr lang="en-US" sz="1800" dirty="0" smtClean="0">
                <a:latin typeface="Calibri" panose="020F0502020204030204" pitchFamily="34" charset="0"/>
              </a:rPr>
              <a:t>Everything you want to be moved needs to be placed into a container (crate or a box or both). (Make sure the crate/ box can be closed.)</a:t>
            </a:r>
          </a:p>
          <a:p>
            <a:pPr lvl="0"/>
            <a:r>
              <a:rPr lang="en-US" sz="1800" dirty="0" smtClean="0">
                <a:latin typeface="Calibri" panose="020F0502020204030204" pitchFamily="34" charset="0"/>
              </a:rPr>
              <a:t>If an item doesn’t fit in the provided containers the movers will pack the item  into a speed pack for transport.</a:t>
            </a:r>
          </a:p>
          <a:p>
            <a:pPr lvl="0"/>
            <a:r>
              <a:rPr lang="en-US" sz="1800" dirty="0">
                <a:latin typeface="Calibri" panose="020F0502020204030204" pitchFamily="34" charset="0"/>
              </a:rPr>
              <a:t>P</a:t>
            </a:r>
            <a:r>
              <a:rPr lang="en-US" sz="1800" dirty="0" smtClean="0">
                <a:latin typeface="Calibri" panose="020F0502020204030204" pitchFamily="34" charset="0"/>
              </a:rPr>
              <a:t>ack the contents </a:t>
            </a:r>
            <a:r>
              <a:rPr lang="en-US" sz="1800" dirty="0">
                <a:latin typeface="Calibri" panose="020F0502020204030204" pitchFamily="34" charset="0"/>
              </a:rPr>
              <a:t>of all furniture </a:t>
            </a:r>
            <a:r>
              <a:rPr lang="en-US" sz="1800" dirty="0" smtClean="0">
                <a:latin typeface="Calibri" panose="020F0502020204030204" pitchFamily="34" charset="0"/>
              </a:rPr>
              <a:t>( drawers, storage </a:t>
            </a:r>
            <a:r>
              <a:rPr lang="en-US" sz="1800" dirty="0">
                <a:latin typeface="Calibri" panose="020F0502020204030204" pitchFamily="34" charset="0"/>
              </a:rPr>
              <a:t>cabinets, cubicle file storage, and overhead bins).</a:t>
            </a:r>
          </a:p>
          <a:p>
            <a:pPr lvl="0"/>
            <a:r>
              <a:rPr lang="en-US" sz="1800" b="1" dirty="0">
                <a:solidFill>
                  <a:srgbClr val="FF0000"/>
                </a:solidFill>
                <a:latin typeface="Calibri" panose="020F0502020204030204" pitchFamily="34" charset="0"/>
              </a:rPr>
              <a:t>Label </a:t>
            </a:r>
            <a:r>
              <a:rPr lang="en-US" sz="18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everything!</a:t>
            </a:r>
          </a:p>
          <a:p>
            <a:pPr lvl="0"/>
            <a:r>
              <a:rPr lang="en-US" sz="1800" dirty="0" smtClean="0">
                <a:latin typeface="Calibri" panose="020F0502020204030204" pitchFamily="34" charset="0"/>
              </a:rPr>
              <a:t>Make </a:t>
            </a:r>
            <a:r>
              <a:rPr lang="en-US" sz="1800" dirty="0">
                <a:latin typeface="Calibri" panose="020F0502020204030204" pitchFamily="34" charset="0"/>
              </a:rPr>
              <a:t>sure your new </a:t>
            </a:r>
            <a:r>
              <a:rPr lang="en-US" sz="1800" dirty="0" smtClean="0">
                <a:latin typeface="Calibri" panose="020F0502020204030204" pitchFamily="34" charset="0"/>
              </a:rPr>
              <a:t>office and cubicle </a:t>
            </a:r>
            <a:r>
              <a:rPr lang="en-US" sz="1800" dirty="0">
                <a:latin typeface="Calibri" panose="020F0502020204030204" pitchFamily="34" charset="0"/>
              </a:rPr>
              <a:t>number is on all of your labels.</a:t>
            </a:r>
          </a:p>
          <a:p>
            <a:pPr lvl="3"/>
            <a:endParaRPr lang="en-US" dirty="0" smtClean="0"/>
          </a:p>
          <a:p>
            <a:pPr lvl="3"/>
            <a:endParaRPr lang="en-US" dirty="0"/>
          </a:p>
          <a:p>
            <a:pPr lvl="3"/>
            <a:endParaRPr lang="en-US" dirty="0" smtClean="0"/>
          </a:p>
          <a:p>
            <a:pPr lvl="2"/>
            <a:endParaRPr lang="en-US" sz="1800" u="sn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39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14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762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W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AYNE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S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TATE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U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NIVERSITY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66750" y="495300"/>
            <a:ext cx="7715250" cy="5905500"/>
          </a:xfrm>
        </p:spPr>
        <p:txBody>
          <a:bodyPr>
            <a:normAutofit lnSpcReduction="10000"/>
          </a:bodyPr>
          <a:lstStyle/>
          <a:p>
            <a:pPr marL="68580" indent="0">
              <a:buNone/>
            </a:pPr>
            <a:r>
              <a:rPr lang="en-US" b="1" u="sng" dirty="0" smtClean="0">
                <a:latin typeface="Calibri" panose="020F0502020204030204" pitchFamily="34" charset="0"/>
              </a:rPr>
              <a:t>Agenda</a:t>
            </a:r>
          </a:p>
          <a:p>
            <a:pPr lvl="1"/>
            <a:r>
              <a:rPr lang="en-US" sz="1800" u="sng" dirty="0" smtClean="0">
                <a:latin typeface="Calibri" panose="020F0502020204030204" pitchFamily="34" charset="0"/>
              </a:rPr>
              <a:t>Design Services Contact Information.</a:t>
            </a:r>
          </a:p>
          <a:p>
            <a:pPr lvl="1"/>
            <a:r>
              <a:rPr lang="en-US" sz="1800" u="sng" dirty="0" smtClean="0">
                <a:latin typeface="Calibri" panose="020F0502020204030204" pitchFamily="34" charset="0"/>
              </a:rPr>
              <a:t>How to submit a Project Request: (Customer Responsibility's).</a:t>
            </a:r>
            <a:endParaRPr lang="en-US" sz="1800" u="sng" dirty="0">
              <a:latin typeface="Calibri" panose="020F0502020204030204" pitchFamily="34" charset="0"/>
            </a:endParaRPr>
          </a:p>
          <a:p>
            <a:pPr lvl="2"/>
            <a:r>
              <a:rPr lang="en-US" sz="1600" dirty="0">
                <a:latin typeface="Calibri" panose="020F0502020204030204" pitchFamily="34" charset="0"/>
              </a:rPr>
              <a:t>What to do while the Project Request is being processed:</a:t>
            </a:r>
          </a:p>
          <a:p>
            <a:pPr lvl="3"/>
            <a:r>
              <a:rPr lang="en-US" dirty="0" smtClean="0">
                <a:latin typeface="Calibri" panose="020F0502020204030204" pitchFamily="34" charset="0"/>
              </a:rPr>
              <a:t>Develop a </a:t>
            </a:r>
            <a:r>
              <a:rPr lang="en-US" u="sng" dirty="0">
                <a:latin typeface="Calibri" panose="020F0502020204030204" pitchFamily="34" charset="0"/>
              </a:rPr>
              <a:t>Move </a:t>
            </a:r>
            <a:r>
              <a:rPr lang="en-US" u="sng" dirty="0" smtClean="0">
                <a:latin typeface="Calibri" panose="020F0502020204030204" pitchFamily="34" charset="0"/>
              </a:rPr>
              <a:t>Matrix.</a:t>
            </a:r>
          </a:p>
          <a:p>
            <a:pPr lvl="4"/>
            <a:r>
              <a:rPr lang="en-US" dirty="0" smtClean="0">
                <a:latin typeface="Calibri" panose="020F0502020204030204" pitchFamily="34" charset="0"/>
              </a:rPr>
              <a:t>Identifying special equipment </a:t>
            </a:r>
          </a:p>
          <a:p>
            <a:pPr lvl="4"/>
            <a:r>
              <a:rPr lang="en-US" dirty="0" smtClean="0">
                <a:latin typeface="Calibri" panose="020F0502020204030204" pitchFamily="34" charset="0"/>
              </a:rPr>
              <a:t>Determining Valuation</a:t>
            </a:r>
          </a:p>
          <a:p>
            <a:pPr lvl="3"/>
            <a:r>
              <a:rPr lang="en-US" dirty="0">
                <a:latin typeface="Calibri" panose="020F0502020204030204" pitchFamily="34" charset="0"/>
              </a:rPr>
              <a:t>Develop a </a:t>
            </a:r>
            <a:r>
              <a:rPr lang="en-US" u="sng" dirty="0">
                <a:latin typeface="Calibri" panose="020F0502020204030204" pitchFamily="34" charset="0"/>
              </a:rPr>
              <a:t>Surplus Equipment Inventory </a:t>
            </a:r>
            <a:r>
              <a:rPr lang="en-US" dirty="0">
                <a:latin typeface="Calibri" panose="020F0502020204030204" pitchFamily="34" charset="0"/>
              </a:rPr>
              <a:t>for the property office.</a:t>
            </a:r>
          </a:p>
          <a:p>
            <a:pPr lvl="3"/>
            <a:r>
              <a:rPr lang="en-US" dirty="0" smtClean="0">
                <a:latin typeface="Calibri" panose="020F0502020204030204" pitchFamily="34" charset="0"/>
              </a:rPr>
              <a:t>Submit a Telephone </a:t>
            </a:r>
            <a:r>
              <a:rPr lang="en-US" dirty="0">
                <a:latin typeface="Calibri" panose="020F0502020204030204" pitchFamily="34" charset="0"/>
              </a:rPr>
              <a:t>Service Request (</a:t>
            </a:r>
            <a:r>
              <a:rPr lang="en-US" u="sng" dirty="0" smtClean="0">
                <a:latin typeface="Calibri" panose="020F0502020204030204" pitchFamily="34" charset="0"/>
              </a:rPr>
              <a:t>TSR</a:t>
            </a:r>
            <a:r>
              <a:rPr lang="en-US" dirty="0" smtClean="0">
                <a:latin typeface="Calibri" panose="020F0502020204030204" pitchFamily="34" charset="0"/>
              </a:rPr>
              <a:t>).</a:t>
            </a:r>
          </a:p>
          <a:p>
            <a:pPr lvl="3"/>
            <a:r>
              <a:rPr lang="en-US" dirty="0">
                <a:latin typeface="Calibri" panose="020F0502020204030204" pitchFamily="34" charset="0"/>
              </a:rPr>
              <a:t>S</a:t>
            </a:r>
            <a:r>
              <a:rPr lang="en-US" dirty="0" smtClean="0">
                <a:latin typeface="Calibri" panose="020F0502020204030204" pitchFamily="34" charset="0"/>
              </a:rPr>
              <a:t>ubmit a </a:t>
            </a:r>
            <a:r>
              <a:rPr lang="en-US" u="sng" dirty="0" smtClean="0">
                <a:latin typeface="Calibri" panose="020F0502020204030204" pitchFamily="34" charset="0"/>
              </a:rPr>
              <a:t>Key/Core </a:t>
            </a:r>
            <a:r>
              <a:rPr lang="en-US" u="sng" dirty="0">
                <a:latin typeface="Calibri" panose="020F0502020204030204" pitchFamily="34" charset="0"/>
              </a:rPr>
              <a:t>Request </a:t>
            </a:r>
            <a:r>
              <a:rPr lang="en-US" u="sng" dirty="0" smtClean="0">
                <a:latin typeface="Calibri" panose="020F0502020204030204" pitchFamily="34" charset="0"/>
              </a:rPr>
              <a:t>.</a:t>
            </a:r>
          </a:p>
          <a:p>
            <a:pPr lvl="3"/>
            <a:r>
              <a:rPr lang="en-US" dirty="0" smtClean="0">
                <a:latin typeface="Calibri" panose="020F0502020204030204" pitchFamily="34" charset="0"/>
              </a:rPr>
              <a:t>Discussions with Office </a:t>
            </a:r>
            <a:r>
              <a:rPr lang="en-US" dirty="0">
                <a:latin typeface="Calibri" panose="020F0502020204030204" pitchFamily="34" charset="0"/>
              </a:rPr>
              <a:t>of Environmental </a:t>
            </a:r>
            <a:r>
              <a:rPr lang="en-US" dirty="0" smtClean="0">
                <a:latin typeface="Calibri" panose="020F0502020204030204" pitchFamily="34" charset="0"/>
              </a:rPr>
              <a:t>Health </a:t>
            </a:r>
            <a:r>
              <a:rPr lang="en-US" dirty="0">
                <a:latin typeface="Calibri" panose="020F0502020204030204" pitchFamily="34" charset="0"/>
              </a:rPr>
              <a:t>and Safety (OEH&amp;S</a:t>
            </a:r>
            <a:r>
              <a:rPr lang="en-US" dirty="0" smtClean="0">
                <a:latin typeface="Calibri" panose="020F0502020204030204" pitchFamily="34" charset="0"/>
              </a:rPr>
              <a:t>).</a:t>
            </a:r>
            <a:endParaRPr lang="en-US" dirty="0">
              <a:latin typeface="Calibri" panose="020F0502020204030204" pitchFamily="34" charset="0"/>
            </a:endParaRPr>
          </a:p>
          <a:p>
            <a:pPr lvl="1"/>
            <a:r>
              <a:rPr lang="en-US" sz="1800" u="sng" dirty="0" smtClean="0">
                <a:latin typeface="Calibri" panose="020F0502020204030204" pitchFamily="34" charset="0"/>
              </a:rPr>
              <a:t>Preparing for the move:</a:t>
            </a:r>
          </a:p>
          <a:p>
            <a:pPr lvl="3"/>
            <a:r>
              <a:rPr lang="en-US" dirty="0" smtClean="0">
                <a:latin typeface="Calibri" panose="020F0502020204030204" pitchFamily="34" charset="0"/>
              </a:rPr>
              <a:t>What </a:t>
            </a:r>
            <a:r>
              <a:rPr lang="en-US" u="sng" dirty="0" smtClean="0">
                <a:latin typeface="Calibri" panose="020F0502020204030204" pitchFamily="34" charset="0"/>
              </a:rPr>
              <a:t>do</a:t>
            </a:r>
            <a:r>
              <a:rPr lang="en-US" dirty="0" smtClean="0">
                <a:latin typeface="Calibri" panose="020F0502020204030204" pitchFamily="34" charset="0"/>
              </a:rPr>
              <a:t> I Pack?</a:t>
            </a:r>
          </a:p>
          <a:p>
            <a:pPr lvl="3"/>
            <a:r>
              <a:rPr lang="en-US" dirty="0" smtClean="0">
                <a:latin typeface="Calibri" panose="020F0502020204030204" pitchFamily="34" charset="0"/>
              </a:rPr>
              <a:t>What do I </a:t>
            </a:r>
            <a:r>
              <a:rPr lang="en-US" u="sng" dirty="0" smtClean="0">
                <a:latin typeface="Calibri" panose="020F0502020204030204" pitchFamily="34" charset="0"/>
              </a:rPr>
              <a:t>not</a:t>
            </a:r>
            <a:r>
              <a:rPr lang="en-US" dirty="0" smtClean="0">
                <a:latin typeface="Calibri" panose="020F0502020204030204" pitchFamily="34" charset="0"/>
              </a:rPr>
              <a:t> pack?</a:t>
            </a:r>
            <a:endParaRPr lang="en-US" dirty="0">
              <a:latin typeface="Calibri" panose="020F0502020204030204" pitchFamily="34" charset="0"/>
            </a:endParaRPr>
          </a:p>
          <a:p>
            <a:pPr lvl="3"/>
            <a:r>
              <a:rPr lang="en-US" dirty="0" smtClean="0">
                <a:latin typeface="Calibri" panose="020F0502020204030204" pitchFamily="34" charset="0"/>
              </a:rPr>
              <a:t>How do I use the </a:t>
            </a:r>
            <a:r>
              <a:rPr lang="en-US" u="sng" dirty="0" smtClean="0">
                <a:latin typeface="Calibri" panose="020F0502020204030204" pitchFamily="34" charset="0"/>
              </a:rPr>
              <a:t>Moving Labels</a:t>
            </a:r>
            <a:r>
              <a:rPr lang="en-US" dirty="0" smtClean="0">
                <a:latin typeface="Calibri" panose="020F0502020204030204" pitchFamily="34" charset="0"/>
              </a:rPr>
              <a:t>?</a:t>
            </a:r>
          </a:p>
          <a:p>
            <a:pPr lvl="3"/>
            <a:r>
              <a:rPr lang="en-US" dirty="0" smtClean="0">
                <a:latin typeface="Calibri" panose="020F0502020204030204" pitchFamily="34" charset="0"/>
              </a:rPr>
              <a:t>Example of </a:t>
            </a:r>
            <a:r>
              <a:rPr lang="en-US" u="sng" dirty="0" smtClean="0">
                <a:latin typeface="Calibri" panose="020F0502020204030204" pitchFamily="34" charset="0"/>
              </a:rPr>
              <a:t>Moving Materials.</a:t>
            </a:r>
          </a:p>
          <a:p>
            <a:pPr lvl="3"/>
            <a:r>
              <a:rPr lang="en-US" dirty="0" smtClean="0">
                <a:latin typeface="Calibri" panose="020F0502020204030204" pitchFamily="34" charset="0"/>
              </a:rPr>
              <a:t>Examples of </a:t>
            </a:r>
            <a:r>
              <a:rPr lang="en-US" u="sng" dirty="0" smtClean="0">
                <a:latin typeface="Calibri" panose="020F0502020204030204" pitchFamily="34" charset="0"/>
              </a:rPr>
              <a:t>Moving Equipment.</a:t>
            </a:r>
          </a:p>
          <a:p>
            <a:pPr lvl="3"/>
            <a:r>
              <a:rPr lang="en-US" dirty="0" smtClean="0">
                <a:latin typeface="Calibri" panose="020F0502020204030204" pitchFamily="34" charset="0"/>
              </a:rPr>
              <a:t>The </a:t>
            </a:r>
            <a:r>
              <a:rPr lang="en-US" dirty="0">
                <a:latin typeface="Calibri" panose="020F0502020204030204" pitchFamily="34" charset="0"/>
              </a:rPr>
              <a:t>use and purpose of </a:t>
            </a:r>
            <a:r>
              <a:rPr lang="en-US" u="sng" dirty="0">
                <a:latin typeface="Calibri" panose="020F0502020204030204" pitchFamily="34" charset="0"/>
              </a:rPr>
              <a:t>Swing </a:t>
            </a:r>
            <a:r>
              <a:rPr lang="en-US" u="sng" dirty="0" smtClean="0">
                <a:latin typeface="Calibri" panose="020F0502020204030204" pitchFamily="34" charset="0"/>
              </a:rPr>
              <a:t>Space.</a:t>
            </a:r>
            <a:endParaRPr lang="en-US" u="sng" dirty="0">
              <a:latin typeface="Calibri" panose="020F0502020204030204" pitchFamily="34" charset="0"/>
            </a:endParaRPr>
          </a:p>
          <a:p>
            <a:pPr lvl="1"/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688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14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762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W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AYNE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S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TATE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U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NIVERSITY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66750" y="495300"/>
            <a:ext cx="3543300" cy="603766"/>
          </a:xfrm>
        </p:spPr>
        <p:txBody>
          <a:bodyPr>
            <a:normAutofit/>
          </a:bodyPr>
          <a:lstStyle/>
          <a:p>
            <a:pPr marL="365760" lvl="1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90600" y="3581400"/>
            <a:ext cx="7239000" cy="17584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66750" y="495300"/>
            <a:ext cx="3543300" cy="6037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Font typeface="Wingdings 2" pitchFamily="18" charset="2"/>
              <a:buNone/>
            </a:pPr>
            <a:r>
              <a:rPr lang="en-US" b="1" u="sng" dirty="0" smtClean="0">
                <a:latin typeface="Calibri" panose="020F0502020204030204" pitchFamily="34" charset="0"/>
              </a:rPr>
              <a:t>Do not:</a:t>
            </a:r>
            <a:endParaRPr lang="en-US" u="sng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838200" y="1283732"/>
            <a:ext cx="7239000" cy="48884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dirty="0" smtClean="0">
                <a:latin typeface="Calibri" panose="020F0502020204030204" pitchFamily="34" charset="0"/>
              </a:rPr>
              <a:t>Do not pack </a:t>
            </a:r>
            <a:r>
              <a:rPr lang="en-US" dirty="0">
                <a:latin typeface="Calibri" panose="020F0502020204030204" pitchFamily="34" charset="0"/>
              </a:rPr>
              <a:t>Vertical (narrow) file </a:t>
            </a:r>
            <a:r>
              <a:rPr lang="en-US" dirty="0" smtClean="0">
                <a:latin typeface="Calibri" panose="020F0502020204030204" pitchFamily="34" charset="0"/>
              </a:rPr>
              <a:t>cabinets.  </a:t>
            </a:r>
            <a:r>
              <a:rPr lang="en-US" dirty="0">
                <a:latin typeface="Calibri" panose="020F0502020204030204" pitchFamily="34" charset="0"/>
              </a:rPr>
              <a:t>Be sure that all pressure plates are moved forward so contents will be secured when moving. </a:t>
            </a:r>
            <a:endParaRPr lang="en-US" dirty="0" smtClean="0">
              <a:latin typeface="Calibri" panose="020F0502020204030204" pitchFamily="34" charset="0"/>
            </a:endParaRPr>
          </a:p>
          <a:p>
            <a:pPr lvl="0"/>
            <a:r>
              <a:rPr lang="en-US" dirty="0" smtClean="0">
                <a:latin typeface="Calibri" panose="020F0502020204030204" pitchFamily="34" charset="0"/>
              </a:rPr>
              <a:t>Do </a:t>
            </a:r>
            <a:r>
              <a:rPr lang="en-US" dirty="0">
                <a:latin typeface="Calibri" panose="020F0502020204030204" pitchFamily="34" charset="0"/>
              </a:rPr>
              <a:t>not </a:t>
            </a:r>
            <a:r>
              <a:rPr lang="en-US" dirty="0" smtClean="0">
                <a:latin typeface="Calibri" panose="020F0502020204030204" pitchFamily="34" charset="0"/>
              </a:rPr>
              <a:t>pack your </a:t>
            </a:r>
            <a:r>
              <a:rPr lang="en-US" dirty="0">
                <a:latin typeface="Calibri" panose="020F0502020204030204" pitchFamily="34" charset="0"/>
              </a:rPr>
              <a:t>personal </a:t>
            </a:r>
            <a:r>
              <a:rPr lang="en-US" dirty="0" smtClean="0">
                <a:latin typeface="Calibri" panose="020F0502020204030204" pitchFamily="34" charset="0"/>
              </a:rPr>
              <a:t>items unless discussed in the pre move planning meetings that the moving company will or will not be responsible for these items, i.e. </a:t>
            </a:r>
            <a:r>
              <a:rPr lang="en-US" dirty="0">
                <a:latin typeface="Calibri" panose="020F0502020204030204" pitchFamily="34" charset="0"/>
              </a:rPr>
              <a:t>glass, artwork, or plants. </a:t>
            </a:r>
            <a:r>
              <a:rPr lang="en-US" dirty="0" smtClean="0">
                <a:latin typeface="Calibri" panose="020F0502020204030204" pitchFamily="34" charset="0"/>
              </a:rPr>
              <a:t>  </a:t>
            </a:r>
            <a:endParaRPr lang="en-US" dirty="0">
              <a:latin typeface="Calibri" panose="020F0502020204030204" pitchFamily="34" charset="0"/>
            </a:endParaRPr>
          </a:p>
          <a:p>
            <a:pPr lvl="0"/>
            <a:r>
              <a:rPr lang="en-US" dirty="0" smtClean="0">
                <a:latin typeface="Calibri" panose="020F0502020204030204" pitchFamily="34" charset="0"/>
              </a:rPr>
              <a:t>Do not leave </a:t>
            </a:r>
            <a:r>
              <a:rPr lang="en-US" dirty="0">
                <a:latin typeface="Calibri" panose="020F0502020204030204" pitchFamily="34" charset="0"/>
              </a:rPr>
              <a:t>boxes open or overstuff them.</a:t>
            </a:r>
          </a:p>
          <a:p>
            <a:pPr lvl="0"/>
            <a:r>
              <a:rPr lang="en-US" dirty="0" smtClean="0">
                <a:latin typeface="Calibri" panose="020F0502020204030204" pitchFamily="34" charset="0"/>
              </a:rPr>
              <a:t>Do not pack </a:t>
            </a:r>
            <a:r>
              <a:rPr lang="en-US" dirty="0">
                <a:latin typeface="Calibri" panose="020F0502020204030204" pitchFamily="34" charset="0"/>
              </a:rPr>
              <a:t>your telephone.</a:t>
            </a:r>
          </a:p>
          <a:p>
            <a:pPr lvl="0"/>
            <a:r>
              <a:rPr lang="en-US" dirty="0" smtClean="0">
                <a:latin typeface="Calibri" panose="020F0502020204030204" pitchFamily="34" charset="0"/>
              </a:rPr>
              <a:t>Do not pack </a:t>
            </a:r>
            <a:r>
              <a:rPr lang="en-US" dirty="0">
                <a:latin typeface="Calibri" panose="020F0502020204030204" pitchFamily="34" charset="0"/>
              </a:rPr>
              <a:t>your laptop.  These need to be moved by your </a:t>
            </a:r>
            <a:r>
              <a:rPr lang="en-US" dirty="0" smtClean="0">
                <a:latin typeface="Calibri" panose="020F0502020204030204" pitchFamily="34" charset="0"/>
              </a:rPr>
              <a:t>employees or IT Department unless otherwise discussed. </a:t>
            </a:r>
            <a:endParaRPr lang="en-US" dirty="0">
              <a:latin typeface="Calibri" panose="020F0502020204030204" pitchFamily="34" charset="0"/>
            </a:endParaRPr>
          </a:p>
          <a:p>
            <a:pPr lvl="3"/>
            <a:endParaRPr lang="en-US" dirty="0" smtClean="0">
              <a:latin typeface="Calibri" panose="020F0502020204030204" pitchFamily="34" charset="0"/>
            </a:endParaRPr>
          </a:p>
          <a:p>
            <a:pPr lvl="3"/>
            <a:endParaRPr lang="en-US" dirty="0">
              <a:latin typeface="Calibri" panose="020F0502020204030204" pitchFamily="34" charset="0"/>
            </a:endParaRPr>
          </a:p>
          <a:p>
            <a:pPr lvl="3"/>
            <a:endParaRPr lang="en-US" dirty="0" smtClean="0"/>
          </a:p>
          <a:p>
            <a:pPr lvl="2"/>
            <a:endParaRPr lang="en-US" sz="1800" u="sn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57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14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762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W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AYNE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S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TATE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U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NIVERSITY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66750" y="495300"/>
            <a:ext cx="3543300" cy="603766"/>
          </a:xfrm>
        </p:spPr>
        <p:txBody>
          <a:bodyPr>
            <a:normAutofit/>
          </a:bodyPr>
          <a:lstStyle/>
          <a:p>
            <a:pPr marL="365760" lvl="1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90600" y="3581400"/>
            <a:ext cx="7239000" cy="17584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66750" y="495300"/>
            <a:ext cx="3543300" cy="6037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None/>
            </a:pPr>
            <a:r>
              <a:rPr lang="en-US" b="1" u="sng" dirty="0">
                <a:latin typeface="Calibri" panose="020F0502020204030204" pitchFamily="34" charset="0"/>
              </a:rPr>
              <a:t>LABELING:</a:t>
            </a:r>
            <a:endParaRPr lang="en-US" u="sng" dirty="0">
              <a:latin typeface="Calibri" panose="020F0502020204030204" pitchFamily="34" charset="0"/>
            </a:endParaRP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838200" y="2057400"/>
            <a:ext cx="72390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Calibri" panose="020F0502020204030204" pitchFamily="34" charset="0"/>
              </a:rPr>
              <a:t>Make </a:t>
            </a:r>
            <a:r>
              <a:rPr lang="en-US" dirty="0">
                <a:latin typeface="Calibri" panose="020F0502020204030204" pitchFamily="34" charset="0"/>
              </a:rPr>
              <a:t>sure that you are using the correct color label, since there may be several colors being utilized.  </a:t>
            </a:r>
            <a:endParaRPr lang="en-US" dirty="0" smtClean="0">
              <a:latin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</a:rPr>
              <a:t>Only </a:t>
            </a:r>
            <a:r>
              <a:rPr lang="en-US" dirty="0">
                <a:latin typeface="Calibri" panose="020F0502020204030204" pitchFamily="34" charset="0"/>
              </a:rPr>
              <a:t>one label per box/item is needed</a:t>
            </a:r>
            <a:r>
              <a:rPr lang="en-US" dirty="0" smtClean="0">
                <a:latin typeface="Calibri" panose="020F0502020204030204" pitchFamily="34" charset="0"/>
              </a:rPr>
              <a:t>.</a:t>
            </a:r>
          </a:p>
          <a:p>
            <a:r>
              <a:rPr lang="en-US" dirty="0">
                <a:latin typeface="Calibri" panose="020F0502020204030204" pitchFamily="34" charset="0"/>
              </a:rPr>
              <a:t>Place the labels onto furniture, equipment, and other items as close to moving day as </a:t>
            </a:r>
            <a:r>
              <a:rPr lang="en-US" dirty="0" smtClean="0">
                <a:latin typeface="Calibri" panose="020F0502020204030204" pitchFamily="34" charset="0"/>
              </a:rPr>
              <a:t>possible.</a:t>
            </a:r>
          </a:p>
          <a:p>
            <a:r>
              <a:rPr lang="en-US" dirty="0">
                <a:latin typeface="Calibri" panose="020F0502020204030204" pitchFamily="34" charset="0"/>
              </a:rPr>
              <a:t>R</a:t>
            </a:r>
            <a:r>
              <a:rPr lang="en-US" dirty="0" smtClean="0">
                <a:latin typeface="Calibri" panose="020F0502020204030204" pitchFamily="34" charset="0"/>
              </a:rPr>
              <a:t>emove </a:t>
            </a:r>
            <a:r>
              <a:rPr lang="en-US" dirty="0">
                <a:latin typeface="Calibri" panose="020F0502020204030204" pitchFamily="34" charset="0"/>
              </a:rPr>
              <a:t>all labels immediately after unpacking.  If there is any difficulty removing labels, a small amount of soap and water will help.</a:t>
            </a:r>
          </a:p>
          <a:p>
            <a:endParaRPr lang="en-US" sz="3600" dirty="0">
              <a:latin typeface="Calibri" panose="020F0502020204030204" pitchFamily="34" charset="0"/>
            </a:endParaRPr>
          </a:p>
          <a:p>
            <a:pPr lvl="3"/>
            <a:endParaRPr lang="en-US" dirty="0" smtClean="0"/>
          </a:p>
          <a:p>
            <a:pPr lvl="3"/>
            <a:endParaRPr lang="en-US" dirty="0"/>
          </a:p>
          <a:p>
            <a:pPr lvl="3"/>
            <a:endParaRPr lang="en-US" dirty="0" smtClean="0"/>
          </a:p>
          <a:p>
            <a:pPr lvl="2"/>
            <a:endParaRPr lang="en-US" sz="1800" u="sng" dirty="0">
              <a:solidFill>
                <a:schemeClr val="tx1"/>
              </a:solidFill>
            </a:endParaRPr>
          </a:p>
        </p:txBody>
      </p:sp>
      <p:pic>
        <p:nvPicPr>
          <p:cNvPr id="3074" name="Picture 2" descr="F:\Work Stuff\Presentation 2015\Pictures for new presentation 3-27-15\download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950357"/>
            <a:ext cx="1981200" cy="102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583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14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762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W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AYNE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S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TATE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U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NIVERSITY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66750" y="495300"/>
            <a:ext cx="3543300" cy="603766"/>
          </a:xfrm>
        </p:spPr>
        <p:txBody>
          <a:bodyPr>
            <a:normAutofit/>
          </a:bodyPr>
          <a:lstStyle/>
          <a:p>
            <a:pPr marL="365760" lvl="1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90600" y="3581400"/>
            <a:ext cx="7239000" cy="17584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66750" y="495300"/>
            <a:ext cx="3543300" cy="6037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None/>
            </a:pPr>
            <a:r>
              <a:rPr lang="en-US" b="1" u="sng" dirty="0">
                <a:latin typeface="Calibri" panose="020F0502020204030204" pitchFamily="34" charset="0"/>
              </a:rPr>
              <a:t>LABEL PLACEMENT:</a:t>
            </a:r>
            <a:endParaRPr lang="en-US" sz="4400" b="1" u="sng" dirty="0">
              <a:latin typeface="Calibri" panose="020F0502020204030204" pitchFamily="34" charset="0"/>
            </a:endParaRP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838200" y="1283732"/>
            <a:ext cx="7239000" cy="48884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latin typeface="Calibri" panose="020F0502020204030204" pitchFamily="34" charset="0"/>
              </a:rPr>
              <a:t>Affix </a:t>
            </a:r>
            <a:r>
              <a:rPr lang="en-US" sz="2000" dirty="0">
                <a:latin typeface="Calibri" panose="020F0502020204030204" pitchFamily="34" charset="0"/>
              </a:rPr>
              <a:t>all labels </a:t>
            </a:r>
            <a:r>
              <a:rPr lang="en-US" sz="2000" dirty="0" smtClean="0">
                <a:latin typeface="Calibri" panose="020F0502020204030204" pitchFamily="34" charset="0"/>
              </a:rPr>
              <a:t>on </a:t>
            </a:r>
            <a:r>
              <a:rPr lang="en-US" sz="2000" dirty="0">
                <a:latin typeface="Calibri" panose="020F0502020204030204" pitchFamily="34" charset="0"/>
              </a:rPr>
              <a:t>the </a:t>
            </a:r>
            <a:r>
              <a:rPr lang="en-US" sz="2000" dirty="0" smtClean="0">
                <a:latin typeface="Calibri" panose="020F0502020204030204" pitchFamily="34" charset="0"/>
              </a:rPr>
              <a:t>sides of the box.  (NOT ON THE TOP)</a:t>
            </a:r>
          </a:p>
          <a:p>
            <a:r>
              <a:rPr lang="en-US" sz="2000" dirty="0" smtClean="0">
                <a:latin typeface="Calibri" panose="020F0502020204030204" pitchFamily="34" charset="0"/>
              </a:rPr>
              <a:t>On </a:t>
            </a:r>
            <a:r>
              <a:rPr lang="en-US" sz="2000" dirty="0">
                <a:latin typeface="Calibri" panose="020F0502020204030204" pitchFamily="34" charset="0"/>
              </a:rPr>
              <a:t>furniture </a:t>
            </a:r>
            <a:r>
              <a:rPr lang="en-US" sz="2000" dirty="0" smtClean="0">
                <a:latin typeface="Calibri" panose="020F0502020204030204" pitchFamily="34" charset="0"/>
              </a:rPr>
              <a:t>items(desks, bookcases, credenzas, tables</a:t>
            </a:r>
            <a:r>
              <a:rPr lang="en-US" sz="2000" dirty="0">
                <a:latin typeface="Calibri" panose="020F0502020204030204" pitchFamily="34" charset="0"/>
              </a:rPr>
              <a:t>, tops of  P.C.’s or </a:t>
            </a:r>
            <a:r>
              <a:rPr lang="en-US" sz="2000" dirty="0" smtClean="0">
                <a:latin typeface="Calibri" panose="020F0502020204030204" pitchFamily="34" charset="0"/>
              </a:rPr>
              <a:t>typewriters, </a:t>
            </a:r>
            <a:r>
              <a:rPr lang="en-US" sz="2000" dirty="0" err="1" smtClean="0">
                <a:latin typeface="Calibri" panose="020F0502020204030204" pitchFamily="34" charset="0"/>
              </a:rPr>
              <a:t>etc</a:t>
            </a:r>
            <a:r>
              <a:rPr lang="en-US" sz="2000" dirty="0" smtClean="0">
                <a:latin typeface="Calibri" panose="020F0502020204030204" pitchFamily="34" charset="0"/>
              </a:rPr>
              <a:t>): place </a:t>
            </a:r>
            <a:r>
              <a:rPr lang="en-US" sz="2000" dirty="0">
                <a:latin typeface="Calibri" panose="020F0502020204030204" pitchFamily="34" charset="0"/>
              </a:rPr>
              <a:t>labels on top right </a:t>
            </a:r>
            <a:r>
              <a:rPr lang="en-US" sz="2000" dirty="0" smtClean="0">
                <a:latin typeface="Calibri" panose="020F0502020204030204" pitchFamily="34" charset="0"/>
              </a:rPr>
              <a:t>surface.  </a:t>
            </a:r>
          </a:p>
          <a:p>
            <a:r>
              <a:rPr lang="en-US" sz="2000" dirty="0" smtClean="0">
                <a:latin typeface="Calibri" panose="020F0502020204030204" pitchFamily="34" charset="0"/>
              </a:rPr>
              <a:t>For </a:t>
            </a:r>
            <a:r>
              <a:rPr lang="en-US" sz="2000" dirty="0">
                <a:latin typeface="Calibri" panose="020F0502020204030204" pitchFamily="34" charset="0"/>
              </a:rPr>
              <a:t>chairs and </a:t>
            </a:r>
            <a:r>
              <a:rPr lang="en-US" sz="2000" dirty="0" smtClean="0">
                <a:latin typeface="Calibri" panose="020F0502020204030204" pitchFamily="34" charset="0"/>
              </a:rPr>
              <a:t>sofas: </a:t>
            </a:r>
            <a:r>
              <a:rPr lang="en-US" sz="2000" dirty="0">
                <a:latin typeface="Calibri" panose="020F0502020204030204" pitchFamily="34" charset="0"/>
              </a:rPr>
              <a:t>place the label on the leg or base, as the adhesive will not stick to the </a:t>
            </a:r>
            <a:r>
              <a:rPr lang="en-US" sz="2000" dirty="0" smtClean="0">
                <a:latin typeface="Calibri" panose="020F0502020204030204" pitchFamily="34" charset="0"/>
              </a:rPr>
              <a:t>upholstery.</a:t>
            </a:r>
          </a:p>
          <a:p>
            <a:r>
              <a:rPr lang="en-US" sz="2000" dirty="0" smtClean="0">
                <a:latin typeface="Calibri" panose="020F0502020204030204" pitchFamily="34" charset="0"/>
              </a:rPr>
              <a:t>Some items with porous or rough surfaces will require a piece of scotch tape across the label to ensure that the label does not peel off.  </a:t>
            </a:r>
          </a:p>
          <a:p>
            <a:r>
              <a:rPr lang="en-US" sz="2000" dirty="0" smtClean="0">
                <a:latin typeface="Calibri" panose="020F0502020204030204" pitchFamily="34" charset="0"/>
              </a:rPr>
              <a:t>For </a:t>
            </a:r>
            <a:r>
              <a:rPr lang="en-US" sz="2000" dirty="0">
                <a:latin typeface="Calibri" panose="020F0502020204030204" pitchFamily="34" charset="0"/>
              </a:rPr>
              <a:t>odd sized items, place a label in a visible area.</a:t>
            </a:r>
          </a:p>
          <a:p>
            <a:r>
              <a:rPr lang="en-US" sz="2000" dirty="0" smtClean="0">
                <a:latin typeface="Calibri" panose="020F0502020204030204" pitchFamily="34" charset="0"/>
              </a:rPr>
              <a:t>Tag all waste </a:t>
            </a:r>
            <a:r>
              <a:rPr lang="en-US" sz="2000" dirty="0">
                <a:latin typeface="Calibri" panose="020F0502020204030204" pitchFamily="34" charset="0"/>
              </a:rPr>
              <a:t>cans, chair mats, keyboards, mice, </a:t>
            </a:r>
            <a:r>
              <a:rPr lang="en-US" sz="2000" dirty="0" err="1">
                <a:latin typeface="Calibri" panose="020F0502020204030204" pitchFamily="34" charset="0"/>
              </a:rPr>
              <a:t>cpu’s</a:t>
            </a:r>
            <a:r>
              <a:rPr lang="en-US" sz="2000" dirty="0">
                <a:latin typeface="Calibri" panose="020F0502020204030204" pitchFamily="34" charset="0"/>
              </a:rPr>
              <a:t>,  monitors, docking stations, and printers (make sure all ink cartridges are removed prior to move). </a:t>
            </a:r>
          </a:p>
          <a:p>
            <a:pPr lvl="3"/>
            <a:endParaRPr lang="en-US" dirty="0" smtClean="0"/>
          </a:p>
          <a:p>
            <a:pPr lvl="3"/>
            <a:endParaRPr lang="en-US" dirty="0"/>
          </a:p>
          <a:p>
            <a:pPr lvl="3"/>
            <a:endParaRPr lang="en-US" dirty="0" smtClean="0"/>
          </a:p>
          <a:p>
            <a:pPr lvl="2"/>
            <a:endParaRPr lang="en-US" sz="1800" u="sn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54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shade val="94000"/>
                <a:satMod val="114000"/>
                <a:lumMod val="96000"/>
              </a:schemeClr>
            </a:gs>
            <a:gs pos="98000">
              <a:schemeClr val="bg2">
                <a:tint val="92000"/>
                <a:shade val="66000"/>
                <a:satMod val="110000"/>
                <a:lumMod val="41000"/>
              </a:schemeClr>
            </a:gs>
            <a:gs pos="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14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762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W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AYNE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S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TATE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U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NIVERSITY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66750" y="495300"/>
            <a:ext cx="3543300" cy="603766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b="1" u="sng" dirty="0" smtClean="0">
                <a:latin typeface="Calibri" panose="020F0502020204030204" pitchFamily="34" charset="0"/>
              </a:rPr>
              <a:t>Label Placement:</a:t>
            </a: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8200" y="1371600"/>
            <a:ext cx="7239000" cy="2057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Place the label in a visible place so that the movers can easily see it. 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Do not put a label on the screen or the glass of your expensive monitors or TV. The label will probably not come off very easily. </a:t>
            </a: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1800" u="sng" dirty="0">
              <a:solidFill>
                <a:schemeClr val="tx1"/>
              </a:solidFill>
            </a:endParaRPr>
          </a:p>
          <a:p>
            <a:pPr lvl="2"/>
            <a:endParaRPr lang="en-US" sz="1800" u="sn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05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shade val="94000"/>
                <a:satMod val="114000"/>
                <a:lumMod val="96000"/>
              </a:schemeClr>
            </a:gs>
            <a:gs pos="98000">
              <a:schemeClr val="bg2">
                <a:tint val="92000"/>
                <a:shade val="66000"/>
                <a:satMod val="110000"/>
                <a:lumMod val="41000"/>
              </a:schemeClr>
            </a:gs>
            <a:gs pos="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14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762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W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AYNE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S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TATE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U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NIVERSITY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66750" y="495300"/>
            <a:ext cx="3543300" cy="603766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b="1" u="sng" dirty="0">
                <a:latin typeface="Calibri" panose="020F0502020204030204" pitchFamily="34" charset="0"/>
              </a:rPr>
              <a:t>Materials Example</a:t>
            </a:r>
            <a:endParaRPr lang="en-US" u="sng" dirty="0">
              <a:latin typeface="Calibri" panose="020F0502020204030204" pitchFamily="34" charset="0"/>
            </a:endParaRPr>
          </a:p>
          <a:p>
            <a:pPr marL="68580" indent="0">
              <a:buNone/>
            </a:pPr>
            <a:endParaRPr lang="en-US" dirty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8199" y="1283731"/>
            <a:ext cx="7560991" cy="23738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0" lvl="1" indent="0">
              <a:buNone/>
            </a:pPr>
            <a:r>
              <a:rPr lang="en-US" sz="2400" b="1" u="sng" dirty="0" smtClean="0">
                <a:solidFill>
                  <a:schemeClr val="tx1"/>
                </a:solidFill>
                <a:latin typeface="Calibri" panose="020F0502020204030204" pitchFamily="34" charset="0"/>
              </a:rPr>
              <a:t>Labels: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Labels are the key to organizing a successful move. 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Everything that is moving has to have a label!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All labels must have  the room# its going to or coming back to and if possible the persons name that it belongs to. </a:t>
            </a:r>
          </a:p>
          <a:p>
            <a:pPr lvl="1"/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</a:rPr>
              <a:t>For larger moves more than one color label is used  to make it easier to identify multiple destinations. </a:t>
            </a:r>
          </a:p>
          <a:p>
            <a:pPr lvl="1"/>
            <a:endParaRPr lang="en-US" sz="24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1800" u="sng" dirty="0">
              <a:solidFill>
                <a:schemeClr val="tx1"/>
              </a:solidFill>
            </a:endParaRPr>
          </a:p>
          <a:p>
            <a:pPr lvl="2"/>
            <a:endParaRPr lang="en-US" sz="1800" u="sng" dirty="0">
              <a:solidFill>
                <a:schemeClr val="tx1"/>
              </a:solidFill>
            </a:endParaRPr>
          </a:p>
        </p:txBody>
      </p:sp>
      <p:pic>
        <p:nvPicPr>
          <p:cNvPr id="1026" name="Picture 2" descr="E:\Work Stuff\Presentation 2015\Pictures for new presentation 3-27-15\221_Associated_O_I_Label_fro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227" y="4181475"/>
            <a:ext cx="2523146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Work Stuff\Presentation 2015\Pictures for new presentation 3-27-15\229_O_I_Label_Color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8081" y="3733800"/>
            <a:ext cx="2181225" cy="2419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:\Work Stuff\Presentation 2015\Pictures for new presentation 3-27-15\images (6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371975"/>
            <a:ext cx="1524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0552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shade val="94000"/>
                <a:satMod val="114000"/>
                <a:lumMod val="96000"/>
              </a:schemeClr>
            </a:gs>
            <a:gs pos="98000">
              <a:schemeClr val="bg2">
                <a:tint val="92000"/>
                <a:shade val="66000"/>
                <a:satMod val="110000"/>
                <a:lumMod val="41000"/>
              </a:schemeClr>
            </a:gs>
            <a:gs pos="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14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762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W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AYNE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S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TATE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U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NIVERSITY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66750" y="495300"/>
            <a:ext cx="3543300" cy="603766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b="1" u="sng" dirty="0" smtClean="0">
                <a:latin typeface="Calibri" panose="020F0502020204030204" pitchFamily="34" charset="0"/>
              </a:rPr>
              <a:t>Materials Example</a:t>
            </a:r>
            <a:endParaRPr lang="en-US" u="sng" dirty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8200" y="1283732"/>
            <a:ext cx="7239000" cy="48884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0" lvl="1" indent="0">
              <a:buNone/>
            </a:pPr>
            <a:r>
              <a:rPr lang="en-US" sz="2400" b="1" u="sng" dirty="0" smtClean="0">
                <a:solidFill>
                  <a:schemeClr val="tx1"/>
                </a:solidFill>
                <a:latin typeface="Calibri" panose="020F0502020204030204" pitchFamily="34" charset="0"/>
              </a:rPr>
              <a:t>Pop Up Totes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To assemble a pop up tote pull by the handles and push the center up. 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There is no tape required.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The top flaps interlock </a:t>
            </a:r>
          </a:p>
          <a:p>
            <a:pPr marL="365760" lvl="1" indent="0">
              <a:buNone/>
            </a:pP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</a:rPr>
              <a:t>t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ogether to complete.</a:t>
            </a:r>
          </a:p>
          <a:p>
            <a:pPr marL="365760" lvl="1" indent="0">
              <a:buNone/>
            </a:pPr>
            <a:endParaRPr lang="en-US" sz="24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*Do not over pack to where </a:t>
            </a:r>
          </a:p>
          <a:p>
            <a:pPr marL="365760" lvl="1" indent="0">
              <a:buNone/>
            </a:pP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</a:rPr>
              <a:t>t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he box will not close. </a:t>
            </a:r>
          </a:p>
          <a:p>
            <a:pPr lvl="1"/>
            <a:endParaRPr lang="en-US" sz="24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1800" u="sng" dirty="0">
              <a:solidFill>
                <a:schemeClr val="tx1"/>
              </a:solidFill>
            </a:endParaRPr>
          </a:p>
          <a:p>
            <a:pPr lvl="2"/>
            <a:endParaRPr lang="en-US" sz="1800" u="sng" dirty="0">
              <a:solidFill>
                <a:schemeClr val="tx1"/>
              </a:solidFill>
            </a:endParaRPr>
          </a:p>
        </p:txBody>
      </p:sp>
      <p:pic>
        <p:nvPicPr>
          <p:cNvPr id="2050" name="Picture 2" descr="\\ad.wayne.edu\Users\aj5818\Desktop\Moving instructions 6-9-14\20140610_100722_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61" r="28329" b="4876"/>
          <a:stretch/>
        </p:blipFill>
        <p:spPr bwMode="auto">
          <a:xfrm flipH="1">
            <a:off x="5410200" y="2590800"/>
            <a:ext cx="3168761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330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shade val="94000"/>
                <a:satMod val="114000"/>
                <a:lumMod val="96000"/>
              </a:schemeClr>
            </a:gs>
            <a:gs pos="98000">
              <a:schemeClr val="bg2">
                <a:tint val="92000"/>
                <a:shade val="66000"/>
                <a:satMod val="110000"/>
                <a:lumMod val="41000"/>
              </a:schemeClr>
            </a:gs>
            <a:gs pos="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14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762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W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AYNE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S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TATE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U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NIVERSITY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457200"/>
            <a:ext cx="3419856" cy="438090"/>
          </a:xfrm>
        </p:spPr>
        <p:txBody>
          <a:bodyPr>
            <a:normAutofit fontScale="92500" lnSpcReduction="10000"/>
          </a:bodyPr>
          <a:lstStyle/>
          <a:p>
            <a:pPr marL="365760" lvl="1" indent="0">
              <a:buNone/>
            </a:pPr>
            <a:r>
              <a:rPr lang="en-US" sz="2600" b="1" u="sng" dirty="0" smtClean="0">
                <a:latin typeface="Calibri" panose="020F0502020204030204" pitchFamily="34" charset="0"/>
              </a:rPr>
              <a:t>Materials Example</a:t>
            </a:r>
            <a:endParaRPr lang="en-US" sz="2600" u="sng" dirty="0" smtClean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581025" y="1099066"/>
            <a:ext cx="3962400" cy="2438400"/>
          </a:xfrm>
        </p:spPr>
        <p:txBody>
          <a:bodyPr>
            <a:normAutofit fontScale="92500" lnSpcReduction="20000"/>
          </a:bodyPr>
          <a:lstStyle/>
          <a:p>
            <a:pPr marL="68580" indent="0">
              <a:buNone/>
            </a:pPr>
            <a:r>
              <a:rPr lang="en-US" sz="2600" b="1" dirty="0" smtClean="0">
                <a:latin typeface="Calibri" panose="020F0502020204030204" pitchFamily="34" charset="0"/>
              </a:rPr>
              <a:t>Folded Flat Boxes</a:t>
            </a:r>
          </a:p>
          <a:p>
            <a:pPr marL="68580" indent="0">
              <a:buNone/>
            </a:pPr>
            <a:r>
              <a:rPr lang="en-US" sz="2600" b="1" dirty="0" smtClean="0">
                <a:latin typeface="Calibri" panose="020F0502020204030204" pitchFamily="34" charset="0"/>
              </a:rPr>
              <a:t>(Pop Up Totes)</a:t>
            </a:r>
            <a:endParaRPr lang="en-US" sz="2600" dirty="0" smtClean="0">
              <a:latin typeface="Calibri" panose="020F0502020204030204" pitchFamily="34" charset="0"/>
            </a:endParaRPr>
          </a:p>
          <a:p>
            <a:endParaRPr lang="en-US" sz="2600" dirty="0" smtClean="0">
              <a:latin typeface="Calibri" panose="020F0502020204030204" pitchFamily="34" charset="0"/>
            </a:endParaRPr>
          </a:p>
          <a:p>
            <a:r>
              <a:rPr lang="en-US" sz="2600" dirty="0" smtClean="0">
                <a:latin typeface="Calibri" panose="020F0502020204030204" pitchFamily="34" charset="0"/>
              </a:rPr>
              <a:t>These type of boxes are called pop up totes.</a:t>
            </a:r>
          </a:p>
          <a:p>
            <a:r>
              <a:rPr lang="en-US" sz="2600" dirty="0" smtClean="0">
                <a:latin typeface="Calibri" panose="020F0502020204030204" pitchFamily="34" charset="0"/>
              </a:rPr>
              <a:t>They come delivered in bundles of 10. </a:t>
            </a:r>
          </a:p>
          <a:p>
            <a:pPr marL="68580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1026" name="Picture 2" descr="\\ad.wayne.edu\Users\aj5818\Desktop\Moving instructions 6-9-14\20140610_100733_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51" r="24440"/>
          <a:stretch/>
        </p:blipFill>
        <p:spPr bwMode="auto">
          <a:xfrm>
            <a:off x="4572000" y="1099065"/>
            <a:ext cx="3886200" cy="5218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156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shade val="94000"/>
                <a:satMod val="114000"/>
                <a:lumMod val="96000"/>
              </a:schemeClr>
            </a:gs>
            <a:gs pos="98000">
              <a:schemeClr val="bg2">
                <a:tint val="92000"/>
                <a:shade val="66000"/>
                <a:satMod val="110000"/>
                <a:lumMod val="41000"/>
              </a:schemeClr>
            </a:gs>
            <a:gs pos="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14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762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W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AYNE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S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TATE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U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NIVERSITY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66750" y="495300"/>
            <a:ext cx="3543300" cy="603766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b="1" dirty="0" smtClean="0">
                <a:latin typeface="Calibri" panose="020F0502020204030204" pitchFamily="34" charset="0"/>
              </a:rPr>
              <a:t>Materials Example</a:t>
            </a:r>
            <a:endParaRPr lang="en-US" dirty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8200" y="1283732"/>
            <a:ext cx="7239000" cy="48884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0" lvl="1" indent="0">
              <a:buNone/>
            </a:pPr>
            <a:r>
              <a:rPr lang="en-US" sz="2400" b="1" u="sng" dirty="0" smtClean="0">
                <a:solidFill>
                  <a:schemeClr val="tx1"/>
                </a:solidFill>
                <a:latin typeface="Calibri" panose="020F0502020204030204" pitchFamily="34" charset="0"/>
              </a:rPr>
              <a:t>Crates:</a:t>
            </a: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1800" u="sng" dirty="0">
              <a:solidFill>
                <a:schemeClr val="tx1"/>
              </a:solidFill>
            </a:endParaRPr>
          </a:p>
          <a:p>
            <a:pPr lvl="2"/>
            <a:endParaRPr lang="en-US" sz="1800" u="sng" dirty="0">
              <a:solidFill>
                <a:schemeClr val="tx1"/>
              </a:solidFill>
            </a:endParaRPr>
          </a:p>
        </p:txBody>
      </p:sp>
      <p:pic>
        <p:nvPicPr>
          <p:cNvPr id="7170" name="Picture 2" descr="W:\FPM Design Const Services Personal\Crist_N\Moving instructions 6-9-14\A1Nstack-sing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984" y="1939869"/>
            <a:ext cx="4593431" cy="420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038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14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762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W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AYNE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S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TATE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U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NIVERSITY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66750" y="495300"/>
            <a:ext cx="3543300" cy="603766"/>
          </a:xfrm>
        </p:spPr>
        <p:txBody>
          <a:bodyPr>
            <a:normAutofit/>
          </a:bodyPr>
          <a:lstStyle/>
          <a:p>
            <a:pPr marL="365760" lvl="1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90600" y="3581400"/>
            <a:ext cx="7239000" cy="17584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66750" y="495300"/>
            <a:ext cx="3543300" cy="6037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None/>
            </a:pPr>
            <a:r>
              <a:rPr lang="en-US" b="1" dirty="0">
                <a:latin typeface="Calibri" panose="020F0502020204030204" pitchFamily="34" charset="0"/>
              </a:rPr>
              <a:t>Materials Example</a:t>
            </a:r>
            <a:endParaRPr lang="en-US" dirty="0">
              <a:latin typeface="Calibri" panose="020F0502020204030204" pitchFamily="34" charset="0"/>
            </a:endParaRP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838200" y="1283732"/>
            <a:ext cx="7239000" cy="48884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latin typeface="Calibri" panose="020F0502020204030204" pitchFamily="34" charset="0"/>
              </a:rPr>
              <a:t>The </a:t>
            </a:r>
            <a:r>
              <a:rPr lang="en-US" sz="2000" dirty="0">
                <a:latin typeface="Calibri" panose="020F0502020204030204" pitchFamily="34" charset="0"/>
              </a:rPr>
              <a:t>crates that will be used do not require tape.  They are stacked on dollies (4 crates to 1 </a:t>
            </a:r>
            <a:r>
              <a:rPr lang="en-US" sz="2000" dirty="0" smtClean="0">
                <a:latin typeface="Calibri" panose="020F0502020204030204" pitchFamily="34" charset="0"/>
              </a:rPr>
              <a:t>dolly) </a:t>
            </a:r>
            <a:r>
              <a:rPr lang="en-US" sz="2000" dirty="0">
                <a:latin typeface="Calibri" panose="020F0502020204030204" pitchFamily="34" charset="0"/>
              </a:rPr>
              <a:t>when moved, so be sure crates are not overfilled. Start by placing an empty crate on </a:t>
            </a:r>
            <a:r>
              <a:rPr lang="en-US" sz="2000" dirty="0" smtClean="0">
                <a:latin typeface="Calibri" panose="020F0502020204030204" pitchFamily="34" charset="0"/>
              </a:rPr>
              <a:t>the dolly , </a:t>
            </a:r>
            <a:r>
              <a:rPr lang="en-US" sz="2000" dirty="0">
                <a:latin typeface="Calibri" panose="020F0502020204030204" pitchFamily="34" charset="0"/>
              </a:rPr>
              <a:t>fill the crate, close it, and place the next crate on top.  Do not stack over 4 crates high with the heaviest items on the bottom</a:t>
            </a:r>
            <a:r>
              <a:rPr lang="en-US" sz="2000" dirty="0" smtClean="0">
                <a:latin typeface="Calibri" panose="020F0502020204030204" pitchFamily="34" charset="0"/>
              </a:rPr>
              <a:t>.</a:t>
            </a:r>
            <a:endParaRPr lang="en-US" sz="2000" dirty="0">
              <a:latin typeface="Calibri" panose="020F0502020204030204" pitchFamily="34" charset="0"/>
            </a:endParaRPr>
          </a:p>
          <a:p>
            <a:r>
              <a:rPr lang="en-US" sz="2000" dirty="0" smtClean="0">
                <a:latin typeface="Calibri" panose="020F0502020204030204" pitchFamily="34" charset="0"/>
              </a:rPr>
              <a:t>All </a:t>
            </a:r>
            <a:r>
              <a:rPr lang="en-US" sz="2000" dirty="0">
                <a:latin typeface="Calibri" panose="020F0502020204030204" pitchFamily="34" charset="0"/>
              </a:rPr>
              <a:t>crates and dollies must be returned.  </a:t>
            </a:r>
            <a:r>
              <a:rPr lang="en-US" sz="2000" b="1" u="sng" dirty="0" smtClean="0">
                <a:latin typeface="Calibri" panose="020F0502020204030204" pitchFamily="34" charset="0"/>
              </a:rPr>
              <a:t>There is a charge for unreturned </a:t>
            </a:r>
            <a:r>
              <a:rPr lang="en-US" sz="2000" b="1" u="sng" dirty="0">
                <a:latin typeface="Calibri" panose="020F0502020204030204" pitchFamily="34" charset="0"/>
              </a:rPr>
              <a:t>crates </a:t>
            </a:r>
            <a:r>
              <a:rPr lang="en-US" sz="2000" b="1" u="sng" dirty="0" smtClean="0">
                <a:latin typeface="Calibri" panose="020F0502020204030204" pitchFamily="34" charset="0"/>
              </a:rPr>
              <a:t>and dollies.</a:t>
            </a:r>
          </a:p>
          <a:p>
            <a:r>
              <a:rPr lang="en-US" sz="2000" dirty="0" smtClean="0">
                <a:latin typeface="Calibri" panose="020F0502020204030204" pitchFamily="34" charset="0"/>
              </a:rPr>
              <a:t>Crate duration and rental costs vary, and must be discussed when developing schedule during the pre-move planning phase.</a:t>
            </a:r>
          </a:p>
          <a:p>
            <a:pPr lvl="2"/>
            <a:endParaRPr lang="en-US" u="sng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40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shade val="94000"/>
                <a:satMod val="114000"/>
                <a:lumMod val="96000"/>
              </a:schemeClr>
            </a:gs>
            <a:gs pos="98000">
              <a:schemeClr val="bg2">
                <a:tint val="92000"/>
                <a:shade val="66000"/>
                <a:satMod val="110000"/>
                <a:lumMod val="41000"/>
              </a:schemeClr>
            </a:gs>
            <a:gs pos="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14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762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W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AYNE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S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TATE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U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NIVERSITY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66750" y="495300"/>
            <a:ext cx="3543300" cy="603766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b="1" u="sng" dirty="0" smtClean="0">
                <a:latin typeface="Calibri" panose="020F0502020204030204" pitchFamily="34" charset="0"/>
              </a:rPr>
              <a:t>Materials Example</a:t>
            </a:r>
            <a:endParaRPr lang="en-US" u="sng" dirty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8200" y="1283732"/>
            <a:ext cx="7239000" cy="48884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0" lvl="1" indent="0">
              <a:buNone/>
            </a:pPr>
            <a:r>
              <a:rPr lang="en-US" sz="2400" b="1" u="sng" dirty="0" smtClean="0">
                <a:solidFill>
                  <a:schemeClr val="tx1"/>
                </a:solidFill>
              </a:rPr>
              <a:t>Speed Packs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</a:rPr>
              <a:t>These type of boxes are reusable large boxes that the movers use to pack items that are to large to fit into the smaller boxes/crates. </a:t>
            </a:r>
          </a:p>
          <a:p>
            <a:pPr marL="365760" lvl="1" indent="0">
              <a:buNone/>
            </a:pPr>
            <a:endParaRPr lang="en-US" sz="2400" b="1" u="sng" dirty="0" smtClean="0">
              <a:solidFill>
                <a:schemeClr val="tx1"/>
              </a:solidFill>
            </a:endParaRP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1800" u="sng" dirty="0">
              <a:solidFill>
                <a:schemeClr val="tx1"/>
              </a:solidFill>
            </a:endParaRPr>
          </a:p>
          <a:p>
            <a:pPr lvl="2"/>
            <a:endParaRPr lang="en-US" sz="1800" u="sng" dirty="0">
              <a:solidFill>
                <a:schemeClr val="tx1"/>
              </a:solidFill>
            </a:endParaRPr>
          </a:p>
        </p:txBody>
      </p:sp>
      <p:pic>
        <p:nvPicPr>
          <p:cNvPr id="2" name="Picture 2" descr="F:\Work Stuff\Presentation 2015\Pictures for new presentation 3-27-15\download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444875"/>
            <a:ext cx="3048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F:\Work Stuff\Presentation 2015\Pictures for new presentation 3-27-15\download (3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727966"/>
            <a:ext cx="3314701" cy="2486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132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14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762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W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AYNE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S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TATE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U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NIVERSITY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7715250" cy="5676900"/>
          </a:xfrm>
        </p:spPr>
        <p:txBody>
          <a:bodyPr>
            <a:normAutofit/>
          </a:bodyPr>
          <a:lstStyle/>
          <a:p>
            <a:pPr marL="68580" lvl="1" indent="0">
              <a:buNone/>
            </a:pPr>
            <a:r>
              <a:rPr lang="en-US" sz="2600" b="1" u="sng" dirty="0" smtClean="0">
                <a:latin typeface="Calibri" panose="020F0502020204030204" pitchFamily="34" charset="0"/>
              </a:rPr>
              <a:t>Design Services Contact Information:</a:t>
            </a:r>
          </a:p>
          <a:p>
            <a:pPr lvl="1"/>
            <a:r>
              <a:rPr lang="en-US" sz="1900" b="1" u="sng" dirty="0" smtClean="0">
                <a:latin typeface="Calibri" panose="020F0502020204030204" pitchFamily="34" charset="0"/>
              </a:rPr>
              <a:t>Director of Planning and Estimating: </a:t>
            </a:r>
          </a:p>
          <a:p>
            <a:pPr lvl="2"/>
            <a:r>
              <a:rPr lang="en-US" sz="1500" b="1" u="sng" dirty="0" smtClean="0">
                <a:latin typeface="Calibri" panose="020F0502020204030204" pitchFamily="34" charset="0"/>
              </a:rPr>
              <a:t>Deb Brazen:</a:t>
            </a:r>
            <a:r>
              <a:rPr lang="en-US" sz="1500" b="1" dirty="0" smtClean="0">
                <a:latin typeface="Calibri" panose="020F0502020204030204" pitchFamily="34" charset="0"/>
              </a:rPr>
              <a:t> </a:t>
            </a:r>
            <a:r>
              <a:rPr lang="en-US" sz="1500" dirty="0" smtClean="0">
                <a:latin typeface="Calibri" panose="020F0502020204030204" pitchFamily="34" charset="0"/>
              </a:rPr>
              <a:t>Email:</a:t>
            </a:r>
            <a:r>
              <a:rPr lang="en-US" sz="1500" b="1" dirty="0" smtClean="0">
                <a:latin typeface="Calibri" panose="020F0502020204030204" pitchFamily="34" charset="0"/>
              </a:rPr>
              <a:t> </a:t>
            </a:r>
            <a:r>
              <a:rPr lang="en-US" sz="1500" u="sng" dirty="0" smtClean="0">
                <a:latin typeface="Calibri" panose="020F0502020204030204" pitchFamily="34" charset="0"/>
                <a:hlinkClick r:id="rId2"/>
              </a:rPr>
              <a:t>au2659@wayne.edu</a:t>
            </a:r>
            <a:endParaRPr lang="en-US" sz="1500" u="sng" dirty="0">
              <a:latin typeface="Calibri" panose="020F0502020204030204" pitchFamily="34" charset="0"/>
            </a:endParaRPr>
          </a:p>
          <a:p>
            <a:pPr marL="685800" lvl="2" indent="0">
              <a:buNone/>
            </a:pPr>
            <a:endParaRPr lang="en-US" sz="900" b="1" u="sng" dirty="0" smtClean="0">
              <a:latin typeface="Calibri" panose="020F0502020204030204" pitchFamily="34" charset="0"/>
            </a:endParaRPr>
          </a:p>
          <a:p>
            <a:pPr lvl="1"/>
            <a:r>
              <a:rPr lang="en-US" sz="1900" b="1" u="sng" dirty="0" smtClean="0">
                <a:latin typeface="Calibri" panose="020F0502020204030204" pitchFamily="34" charset="0"/>
              </a:rPr>
              <a:t>Estimator that </a:t>
            </a:r>
            <a:r>
              <a:rPr lang="en-US" sz="1900" b="1" u="sng" dirty="0">
                <a:latin typeface="Calibri" panose="020F0502020204030204" pitchFamily="34" charset="0"/>
              </a:rPr>
              <a:t>will contact you from Design Services</a:t>
            </a:r>
            <a:r>
              <a:rPr lang="en-US" sz="1800" dirty="0">
                <a:latin typeface="Calibri" panose="020F0502020204030204" pitchFamily="34" charset="0"/>
              </a:rPr>
              <a:t>:</a:t>
            </a:r>
          </a:p>
          <a:p>
            <a:pPr lvl="2"/>
            <a:r>
              <a:rPr lang="en-US" sz="1500" b="1" u="sng" dirty="0">
                <a:latin typeface="Calibri" panose="020F0502020204030204" pitchFamily="34" charset="0"/>
              </a:rPr>
              <a:t>Tonya </a:t>
            </a:r>
            <a:r>
              <a:rPr lang="en-US" sz="1500" b="1" u="sng" dirty="0" smtClean="0">
                <a:latin typeface="Calibri" panose="020F0502020204030204" pitchFamily="34" charset="0"/>
              </a:rPr>
              <a:t>Miller-Swift</a:t>
            </a:r>
            <a:r>
              <a:rPr lang="en-US" sz="1500" u="sng" dirty="0" smtClean="0">
                <a:latin typeface="Calibri" panose="020F0502020204030204" pitchFamily="34" charset="0"/>
              </a:rPr>
              <a:t>:</a:t>
            </a:r>
            <a:r>
              <a:rPr lang="en-US" sz="1500" dirty="0" smtClean="0">
                <a:latin typeface="Calibri" panose="020F0502020204030204" pitchFamily="34" charset="0"/>
              </a:rPr>
              <a:t> Email</a:t>
            </a:r>
            <a:r>
              <a:rPr lang="en-US" sz="1500" dirty="0">
                <a:latin typeface="Calibri" panose="020F0502020204030204" pitchFamily="34" charset="0"/>
              </a:rPr>
              <a:t>: </a:t>
            </a:r>
            <a:r>
              <a:rPr lang="en-US" sz="1500" dirty="0" smtClean="0">
                <a:latin typeface="Calibri" panose="020F0502020204030204" pitchFamily="34" charset="0"/>
                <a:hlinkClick r:id="rId3"/>
              </a:rPr>
              <a:t>bt7201@wayne.edu</a:t>
            </a:r>
            <a:endParaRPr lang="en-US" sz="1500" dirty="0">
              <a:latin typeface="Calibri" panose="020F0502020204030204" pitchFamily="34" charset="0"/>
            </a:endParaRPr>
          </a:p>
          <a:p>
            <a:pPr lvl="3"/>
            <a:endParaRPr lang="en-US" sz="900" dirty="0">
              <a:latin typeface="Calibri" panose="020F0502020204030204" pitchFamily="34" charset="0"/>
            </a:endParaRPr>
          </a:p>
          <a:p>
            <a:pPr lvl="1"/>
            <a:r>
              <a:rPr lang="en-US" sz="1900" b="1" u="sng" dirty="0" smtClean="0">
                <a:latin typeface="Calibri" panose="020F0502020204030204" pitchFamily="34" charset="0"/>
              </a:rPr>
              <a:t>Planners- if needed on project: </a:t>
            </a:r>
          </a:p>
          <a:p>
            <a:pPr lvl="2"/>
            <a:r>
              <a:rPr lang="en-US" sz="1500" b="1" u="sng" dirty="0" smtClean="0">
                <a:latin typeface="Calibri" panose="020F0502020204030204" pitchFamily="34" charset="0"/>
              </a:rPr>
              <a:t>Claudia Padilla:</a:t>
            </a:r>
            <a:r>
              <a:rPr lang="en-US" sz="1500" b="1" dirty="0" smtClean="0">
                <a:latin typeface="Calibri" panose="020F0502020204030204" pitchFamily="34" charset="0"/>
              </a:rPr>
              <a:t> </a:t>
            </a:r>
            <a:r>
              <a:rPr lang="en-US" sz="1500" dirty="0">
                <a:latin typeface="Calibri" panose="020F0502020204030204" pitchFamily="34" charset="0"/>
              </a:rPr>
              <a:t>Email: </a:t>
            </a:r>
            <a:r>
              <a:rPr lang="en-US" sz="1500" dirty="0" smtClean="0">
                <a:latin typeface="Calibri" panose="020F0502020204030204" pitchFamily="34" charset="0"/>
                <a:hlinkClick r:id="rId4"/>
              </a:rPr>
              <a:t>aq8153@wayne.edu</a:t>
            </a:r>
            <a:endParaRPr lang="en-US" sz="1500" dirty="0">
              <a:latin typeface="Calibri" panose="020F0502020204030204" pitchFamily="34" charset="0"/>
            </a:endParaRPr>
          </a:p>
          <a:p>
            <a:pPr lvl="2"/>
            <a:r>
              <a:rPr lang="en-US" sz="1500" b="1" u="sng" dirty="0" smtClean="0">
                <a:latin typeface="Calibri" panose="020F0502020204030204" pitchFamily="34" charset="0"/>
              </a:rPr>
              <a:t>Erinn Rooks:</a:t>
            </a:r>
            <a:r>
              <a:rPr lang="en-US" sz="1500" b="1" dirty="0" smtClean="0">
                <a:latin typeface="Calibri" panose="020F0502020204030204" pitchFamily="34" charset="0"/>
              </a:rPr>
              <a:t> </a:t>
            </a:r>
            <a:r>
              <a:rPr lang="en-US" sz="1500" dirty="0">
                <a:latin typeface="Calibri" panose="020F0502020204030204" pitchFamily="34" charset="0"/>
              </a:rPr>
              <a:t>Email: </a:t>
            </a:r>
            <a:r>
              <a:rPr lang="en-US" sz="1500" dirty="0" smtClean="0">
                <a:latin typeface="Calibri" panose="020F0502020204030204" pitchFamily="34" charset="0"/>
                <a:hlinkClick r:id="rId5"/>
              </a:rPr>
              <a:t>fd4056@wayne.edu</a:t>
            </a:r>
            <a:endParaRPr lang="en-US" sz="1500" dirty="0">
              <a:latin typeface="Calibri" panose="020F0502020204030204" pitchFamily="34" charset="0"/>
            </a:endParaRPr>
          </a:p>
          <a:p>
            <a:pPr lvl="2"/>
            <a:r>
              <a:rPr lang="en-US" sz="1500" b="1" u="sng" dirty="0" smtClean="0">
                <a:latin typeface="Calibri" panose="020F0502020204030204" pitchFamily="34" charset="0"/>
              </a:rPr>
              <a:t>Ashley Flintoff:</a:t>
            </a:r>
            <a:r>
              <a:rPr lang="en-US" sz="1500" b="1" dirty="0" smtClean="0">
                <a:latin typeface="Calibri" panose="020F0502020204030204" pitchFamily="34" charset="0"/>
              </a:rPr>
              <a:t> </a:t>
            </a:r>
            <a:r>
              <a:rPr lang="en-US" sz="1500" dirty="0">
                <a:latin typeface="Calibri" panose="020F0502020204030204" pitchFamily="34" charset="0"/>
              </a:rPr>
              <a:t>Email: </a:t>
            </a:r>
            <a:r>
              <a:rPr lang="en-US" sz="1500" dirty="0" smtClean="0">
                <a:latin typeface="Calibri" panose="020F0502020204030204" pitchFamily="34" charset="0"/>
                <a:hlinkClick r:id="rId6"/>
              </a:rPr>
              <a:t>eh3815@wayne.edu</a:t>
            </a:r>
            <a:endParaRPr lang="en-US" sz="1500" dirty="0">
              <a:latin typeface="Calibri" panose="020F0502020204030204" pitchFamily="34" charset="0"/>
            </a:endParaRPr>
          </a:p>
          <a:p>
            <a:pPr lvl="2"/>
            <a:r>
              <a:rPr lang="en-US" sz="1500" b="1" u="sng" dirty="0" smtClean="0">
                <a:latin typeface="Calibri" panose="020F0502020204030204" pitchFamily="34" charset="0"/>
              </a:rPr>
              <a:t>Kidest Albaari:</a:t>
            </a:r>
            <a:r>
              <a:rPr lang="en-US" sz="1500" b="1" dirty="0" smtClean="0">
                <a:latin typeface="Calibri" panose="020F0502020204030204" pitchFamily="34" charset="0"/>
              </a:rPr>
              <a:t> </a:t>
            </a:r>
            <a:r>
              <a:rPr lang="en-US" sz="1500" dirty="0">
                <a:latin typeface="Calibri" panose="020F0502020204030204" pitchFamily="34" charset="0"/>
              </a:rPr>
              <a:t>Email: </a:t>
            </a:r>
            <a:r>
              <a:rPr lang="en-US" sz="1500" dirty="0" smtClean="0">
                <a:latin typeface="Calibri" panose="020F0502020204030204" pitchFamily="34" charset="0"/>
                <a:hlinkClick r:id="rId7"/>
              </a:rPr>
              <a:t>fp7658@wayne.edu</a:t>
            </a:r>
            <a:endParaRPr lang="en-US" sz="1500" dirty="0" smtClean="0">
              <a:latin typeface="Calibri" panose="020F0502020204030204" pitchFamily="34" charset="0"/>
            </a:endParaRPr>
          </a:p>
          <a:p>
            <a:pPr lvl="2"/>
            <a:r>
              <a:rPr lang="en-US" sz="1500" b="1" u="sng" dirty="0" smtClean="0">
                <a:latin typeface="Calibri" panose="020F0502020204030204" pitchFamily="34" charset="0"/>
              </a:rPr>
              <a:t>Christa </a:t>
            </a:r>
            <a:r>
              <a:rPr lang="en-US" sz="1500" b="1" u="sng" dirty="0">
                <a:latin typeface="Calibri" panose="020F0502020204030204" pitchFamily="34" charset="0"/>
              </a:rPr>
              <a:t>Azar:</a:t>
            </a:r>
          </a:p>
          <a:p>
            <a:pPr marL="685800" lvl="2" indent="0">
              <a:buNone/>
            </a:pPr>
            <a:endParaRPr lang="en-US" sz="900" dirty="0">
              <a:latin typeface="Calibri" panose="020F0502020204030204" pitchFamily="34" charset="0"/>
            </a:endParaRPr>
          </a:p>
          <a:p>
            <a:pPr lvl="1"/>
            <a:r>
              <a:rPr lang="en-US" sz="1900" b="1" u="sng" dirty="0" smtClean="0">
                <a:latin typeface="Calibri" panose="020F0502020204030204" pitchFamily="34" charset="0"/>
              </a:rPr>
              <a:t>WSU Move Manager:</a:t>
            </a:r>
            <a:r>
              <a:rPr lang="en-US" sz="1900" b="1" dirty="0" smtClean="0">
                <a:latin typeface="Calibri" panose="020F0502020204030204" pitchFamily="34" charset="0"/>
              </a:rPr>
              <a:t> </a:t>
            </a:r>
            <a:r>
              <a:rPr lang="en-US" sz="1900" dirty="0" smtClean="0">
                <a:latin typeface="Calibri" panose="020F0502020204030204" pitchFamily="34" charset="0"/>
              </a:rPr>
              <a:t>Nathan Crist </a:t>
            </a:r>
          </a:p>
          <a:p>
            <a:pPr lvl="2"/>
            <a:r>
              <a:rPr lang="en-US" sz="1500" b="1" u="sng" dirty="0" smtClean="0">
                <a:latin typeface="Calibri" panose="020F0502020204030204" pitchFamily="34" charset="0"/>
              </a:rPr>
              <a:t>Desk:</a:t>
            </a:r>
            <a:r>
              <a:rPr lang="en-US" sz="1500" b="1" dirty="0" smtClean="0">
                <a:latin typeface="Calibri" panose="020F0502020204030204" pitchFamily="34" charset="0"/>
              </a:rPr>
              <a:t> </a:t>
            </a:r>
            <a:r>
              <a:rPr lang="en-US" sz="1500" dirty="0" smtClean="0">
                <a:latin typeface="Calibri" panose="020F0502020204030204" pitchFamily="34" charset="0"/>
              </a:rPr>
              <a:t>313-577-5307</a:t>
            </a:r>
          </a:p>
          <a:p>
            <a:pPr lvl="2"/>
            <a:r>
              <a:rPr lang="en-US" sz="1500" b="1" u="sng" dirty="0" smtClean="0">
                <a:latin typeface="Calibri" panose="020F0502020204030204" pitchFamily="34" charset="0"/>
              </a:rPr>
              <a:t>Cell:</a:t>
            </a:r>
            <a:r>
              <a:rPr lang="en-US" sz="1500" b="1" dirty="0" smtClean="0">
                <a:latin typeface="Calibri" panose="020F0502020204030204" pitchFamily="34" charset="0"/>
              </a:rPr>
              <a:t> </a:t>
            </a:r>
            <a:r>
              <a:rPr lang="en-US" sz="1500" dirty="0" smtClean="0">
                <a:latin typeface="Calibri" panose="020F0502020204030204" pitchFamily="34" charset="0"/>
              </a:rPr>
              <a:t>734-624-1399</a:t>
            </a:r>
          </a:p>
          <a:p>
            <a:pPr lvl="2"/>
            <a:r>
              <a:rPr lang="en-US" sz="1500" b="1" u="sng" dirty="0" smtClean="0">
                <a:latin typeface="Calibri" panose="020F0502020204030204" pitchFamily="34" charset="0"/>
              </a:rPr>
              <a:t>Email:</a:t>
            </a:r>
            <a:r>
              <a:rPr lang="en-US" sz="1500" b="1" dirty="0" smtClean="0">
                <a:latin typeface="Calibri" panose="020F0502020204030204" pitchFamily="34" charset="0"/>
              </a:rPr>
              <a:t> </a:t>
            </a:r>
            <a:r>
              <a:rPr lang="en-US" sz="1500" dirty="0" smtClean="0">
                <a:latin typeface="Calibri" panose="020F0502020204030204" pitchFamily="34" charset="0"/>
                <a:hlinkClick r:id="rId8"/>
              </a:rPr>
              <a:t>aj5818@wayne.edu</a:t>
            </a:r>
            <a:endParaRPr lang="en-US" sz="1500" dirty="0">
              <a:latin typeface="Calibri" panose="020F0502020204030204" pitchFamily="34" charset="0"/>
            </a:endParaRPr>
          </a:p>
          <a:p>
            <a:pPr lvl="2"/>
            <a:endParaRPr lang="en-US" sz="1800" dirty="0" smtClean="0">
              <a:latin typeface="Calibri" panose="020F0502020204030204" pitchFamily="34" charset="0"/>
            </a:endParaRPr>
          </a:p>
          <a:p>
            <a:pPr marL="896112" lvl="3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lvl="2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834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shade val="94000"/>
                <a:satMod val="114000"/>
                <a:lumMod val="96000"/>
              </a:schemeClr>
            </a:gs>
            <a:gs pos="98000">
              <a:schemeClr val="bg2">
                <a:tint val="92000"/>
                <a:shade val="66000"/>
                <a:satMod val="110000"/>
                <a:lumMod val="41000"/>
              </a:schemeClr>
            </a:gs>
            <a:gs pos="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14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762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W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AYNE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S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TATE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U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NIVERSITY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66750" y="495300"/>
            <a:ext cx="3543300" cy="603766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b="1" u="sng" dirty="0" smtClean="0">
                <a:latin typeface="Calibri" panose="020F0502020204030204" pitchFamily="34" charset="0"/>
              </a:rPr>
              <a:t>Materials Example</a:t>
            </a:r>
            <a:endParaRPr lang="en-US" u="sng" dirty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8200" y="1283732"/>
            <a:ext cx="7239000" cy="48884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0" lvl="1" indent="0">
              <a:buNone/>
            </a:pPr>
            <a:r>
              <a:rPr lang="en-US" sz="2400" b="1" u="sng" dirty="0" smtClean="0">
                <a:solidFill>
                  <a:schemeClr val="tx1"/>
                </a:solidFill>
              </a:rPr>
              <a:t>Moving Pads</a:t>
            </a:r>
          </a:p>
          <a:p>
            <a:pPr marL="365760" lvl="1" indent="0">
              <a:buNone/>
            </a:pPr>
            <a:endParaRPr lang="en-US" sz="2400" b="1" u="sng" dirty="0" smtClean="0">
              <a:solidFill>
                <a:schemeClr val="tx1"/>
              </a:solidFill>
            </a:endParaRPr>
          </a:p>
          <a:p>
            <a:pPr lvl="1"/>
            <a:r>
              <a:rPr lang="en-US" sz="1800" dirty="0" smtClean="0">
                <a:solidFill>
                  <a:schemeClr val="tx1"/>
                </a:solidFill>
              </a:rPr>
              <a:t>Moving pads are used by movers to secure delicate equipment inside the speed packs during the moving process.</a:t>
            </a:r>
          </a:p>
          <a:p>
            <a:pPr lvl="1"/>
            <a:endParaRPr lang="en-US" sz="1800" dirty="0">
              <a:solidFill>
                <a:schemeClr val="tx1"/>
              </a:solidFill>
            </a:endParaRPr>
          </a:p>
          <a:p>
            <a:pPr lvl="1"/>
            <a:endParaRPr lang="en-US" sz="1800" dirty="0" smtClean="0">
              <a:solidFill>
                <a:schemeClr val="tx1"/>
              </a:solidFill>
            </a:endParaRPr>
          </a:p>
          <a:p>
            <a:pPr marL="365760" lvl="1" indent="0">
              <a:buNone/>
            </a:pPr>
            <a:endParaRPr lang="en-US" sz="2400" b="1" u="sng" dirty="0" smtClean="0">
              <a:solidFill>
                <a:schemeClr val="tx1"/>
              </a:solidFill>
            </a:endParaRP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1800" u="sng" dirty="0">
              <a:solidFill>
                <a:schemeClr val="tx1"/>
              </a:solidFill>
            </a:endParaRPr>
          </a:p>
          <a:p>
            <a:pPr lvl="2"/>
            <a:endParaRPr lang="en-US" sz="1800" u="sng" dirty="0">
              <a:solidFill>
                <a:schemeClr val="tx1"/>
              </a:solidFill>
            </a:endParaRPr>
          </a:p>
        </p:txBody>
      </p:sp>
      <p:pic>
        <p:nvPicPr>
          <p:cNvPr id="2050" name="Picture 2" descr="F:\Work Stuff\Presentation 2015\Pictures for new presentation 3-27-15\images (1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084636"/>
            <a:ext cx="213360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Work Stuff\Presentation 2015\Pictures for new presentation 3-27-15\download (5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0700" y="3914772"/>
            <a:ext cx="2419350" cy="189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:\Work Stuff\Presentation 2015\Pictures for new presentation 3-27-15\images (1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084636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767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shade val="94000"/>
                <a:satMod val="114000"/>
                <a:lumMod val="96000"/>
              </a:schemeClr>
            </a:gs>
            <a:gs pos="98000">
              <a:schemeClr val="bg2">
                <a:tint val="92000"/>
                <a:shade val="66000"/>
                <a:satMod val="110000"/>
                <a:lumMod val="41000"/>
              </a:schemeClr>
            </a:gs>
            <a:gs pos="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14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762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W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AYNE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S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TATE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U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NIVERSITY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66750" y="495300"/>
            <a:ext cx="3543300" cy="603766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b="1" u="sng" dirty="0" smtClean="0">
                <a:latin typeface="Calibri" panose="020F0502020204030204" pitchFamily="34" charset="0"/>
              </a:rPr>
              <a:t>Materials Example</a:t>
            </a:r>
            <a:endParaRPr lang="en-US" u="sng" dirty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8200" y="1283732"/>
            <a:ext cx="6705600" cy="48884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0" lvl="1" indent="0">
              <a:buNone/>
            </a:pPr>
            <a:r>
              <a:rPr lang="en-US" sz="2400" b="1" u="sng" dirty="0" smtClean="0">
                <a:solidFill>
                  <a:schemeClr val="tx1"/>
                </a:solidFill>
              </a:rPr>
              <a:t>Packing Paper</a:t>
            </a:r>
          </a:p>
          <a:p>
            <a:pPr marL="365760" lvl="1" indent="0">
              <a:buNone/>
            </a:pPr>
            <a:endParaRPr lang="en-US" sz="2400" b="1" u="sng" dirty="0" smtClean="0">
              <a:solidFill>
                <a:schemeClr val="tx1"/>
              </a:solidFill>
            </a:endParaRPr>
          </a:p>
          <a:p>
            <a:pPr lvl="1"/>
            <a:r>
              <a:rPr lang="en-US" sz="1800" dirty="0" smtClean="0">
                <a:solidFill>
                  <a:schemeClr val="tx1"/>
                </a:solidFill>
              </a:rPr>
              <a:t>Packing paper is used to protect and/ or  stabilize stuff in a box, refrigerator, or freezers. </a:t>
            </a:r>
          </a:p>
          <a:p>
            <a:pPr marL="365760" lvl="1" indent="0">
              <a:buNone/>
            </a:pPr>
            <a:endParaRPr lang="en-US" sz="2400" b="1" u="sng" dirty="0" smtClean="0">
              <a:solidFill>
                <a:schemeClr val="tx1"/>
              </a:solidFill>
            </a:endParaRP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1800" u="sng" dirty="0">
              <a:solidFill>
                <a:schemeClr val="tx1"/>
              </a:solidFill>
            </a:endParaRPr>
          </a:p>
          <a:p>
            <a:pPr lvl="2"/>
            <a:endParaRPr lang="en-US" sz="1800" u="sng" dirty="0">
              <a:solidFill>
                <a:schemeClr val="tx1"/>
              </a:solidFill>
            </a:endParaRPr>
          </a:p>
        </p:txBody>
      </p:sp>
      <p:pic>
        <p:nvPicPr>
          <p:cNvPr id="3074" name="Picture 2" descr="F:\Work Stuff\Presentation 2015\Pictures for new presentation 3-27-15\images (19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275" y="3983037"/>
            <a:ext cx="2706887" cy="1804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F:\Work Stuff\Presentation 2015\Pictures for new presentation 3-27-15\download (6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4811" y="3995737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F:\Work Stuff\Presentation 2015\Pictures for new presentation 3-27-15\download (4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62" y="4120753"/>
            <a:ext cx="2733675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97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shade val="94000"/>
                <a:satMod val="114000"/>
                <a:lumMod val="96000"/>
              </a:schemeClr>
            </a:gs>
            <a:gs pos="98000">
              <a:schemeClr val="bg2">
                <a:tint val="92000"/>
                <a:shade val="66000"/>
                <a:satMod val="110000"/>
                <a:lumMod val="41000"/>
              </a:schemeClr>
            </a:gs>
            <a:gs pos="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953000" y="762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W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AYNE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S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TATE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U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NIVERSITY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Adobe Kaiti Std R" pitchFamily="18" charset="-128"/>
              <a:ea typeface="Adobe Kaiti Std R" pitchFamily="18" charset="-128"/>
            </a:endParaRPr>
          </a:p>
        </p:txBody>
      </p:sp>
      <p:pic>
        <p:nvPicPr>
          <p:cNvPr id="8194" name="Picture 2" descr="W:\FPM Design Const Services Personal\Crist_N\Moving instructions 6-9-14\products_moving_asbubb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2742" y="1752600"/>
            <a:ext cx="4633900" cy="421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3400" y="609600"/>
            <a:ext cx="6777317" cy="3508977"/>
          </a:xfrm>
        </p:spPr>
        <p:txBody>
          <a:bodyPr/>
          <a:lstStyle/>
          <a:p>
            <a:pPr marL="68580" lvl="1" indent="0">
              <a:buNone/>
            </a:pPr>
            <a:r>
              <a:rPr lang="en-US" sz="2400" b="1" u="sng" dirty="0" smtClean="0">
                <a:solidFill>
                  <a:schemeClr val="tx1"/>
                </a:solidFill>
                <a:latin typeface="Calibri" panose="020F0502020204030204" pitchFamily="34" charset="0"/>
              </a:rPr>
              <a:t>Anti- Static Wrap:</a:t>
            </a:r>
          </a:p>
          <a:p>
            <a:pPr marL="411480" lvl="1" indent="-342900"/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Is used in some cases where there are a lot of computers being moved from one location to another. </a:t>
            </a:r>
          </a:p>
          <a:p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0954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shade val="94000"/>
                <a:satMod val="114000"/>
                <a:lumMod val="96000"/>
              </a:schemeClr>
            </a:gs>
            <a:gs pos="98000">
              <a:schemeClr val="bg2">
                <a:tint val="92000"/>
                <a:shade val="66000"/>
                <a:satMod val="110000"/>
                <a:lumMod val="41000"/>
              </a:schemeClr>
            </a:gs>
            <a:gs pos="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14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762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W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AYNE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S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TATE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U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NIVERSITY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66750" y="495300"/>
            <a:ext cx="3543300" cy="603766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b="1" u="sng" dirty="0">
                <a:latin typeface="Calibri" panose="020F0502020204030204" pitchFamily="34" charset="0"/>
              </a:rPr>
              <a:t>Materials Example</a:t>
            </a:r>
            <a:endParaRPr lang="en-US" u="sng" dirty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8200" y="1099066"/>
            <a:ext cx="7239000" cy="23299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0" lvl="1" indent="0">
              <a:buNone/>
            </a:pPr>
            <a:r>
              <a:rPr lang="en-US" sz="2400" b="1" u="sng" dirty="0" smtClean="0">
                <a:solidFill>
                  <a:schemeClr val="tx1"/>
                </a:solidFill>
                <a:latin typeface="Calibri" panose="020F0502020204030204" pitchFamily="34" charset="0"/>
              </a:rPr>
              <a:t>Bubble Wrap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Bubble wrap comes in 3 sizes 1’ , 2’, and 4’ rolls.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Bubble wrap is used to pad sensitive items to help against any accidental shifting during transport and storage.</a:t>
            </a:r>
          </a:p>
          <a:p>
            <a:pPr marL="365760" lvl="1" indent="0">
              <a:buNone/>
            </a:pPr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1800" u="sng" dirty="0">
              <a:solidFill>
                <a:schemeClr val="tx1"/>
              </a:solidFill>
            </a:endParaRPr>
          </a:p>
          <a:p>
            <a:pPr lvl="2"/>
            <a:endParaRPr lang="en-US" sz="1800" u="sng" dirty="0">
              <a:solidFill>
                <a:schemeClr val="tx1"/>
              </a:solidFill>
            </a:endParaRPr>
          </a:p>
        </p:txBody>
      </p:sp>
      <p:pic>
        <p:nvPicPr>
          <p:cNvPr id="4098" name="Picture 2" descr="\\ad.wayne.edu\Users\aj5818\Desktop\Moving instructions 6-9-14\20140610_10064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4" t="18156" r="10783" b="6669"/>
          <a:stretch/>
        </p:blipFill>
        <p:spPr bwMode="auto">
          <a:xfrm>
            <a:off x="2438400" y="3429000"/>
            <a:ext cx="6170088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430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shade val="94000"/>
                <a:satMod val="114000"/>
                <a:lumMod val="96000"/>
              </a:schemeClr>
            </a:gs>
            <a:gs pos="98000">
              <a:schemeClr val="bg2">
                <a:tint val="92000"/>
                <a:shade val="66000"/>
                <a:satMod val="110000"/>
                <a:lumMod val="41000"/>
              </a:schemeClr>
            </a:gs>
            <a:gs pos="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14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762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W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AYNE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S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TATE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U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NIVERSITY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66750" y="495300"/>
            <a:ext cx="3543300" cy="603766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b="1" u="sng" dirty="0">
                <a:latin typeface="Calibri" panose="020F0502020204030204" pitchFamily="34" charset="0"/>
              </a:rPr>
              <a:t>Materials Example</a:t>
            </a:r>
            <a:endParaRPr lang="en-US" u="sng" dirty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8200" y="1283732"/>
            <a:ext cx="7239000" cy="48884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0" lvl="1" indent="0">
              <a:buNone/>
            </a:pPr>
            <a:r>
              <a:rPr lang="en-US" sz="2400" b="1" u="sng" dirty="0" smtClean="0">
                <a:solidFill>
                  <a:schemeClr val="tx1"/>
                </a:solidFill>
                <a:latin typeface="Calibri" panose="020F0502020204030204" pitchFamily="34" charset="0"/>
              </a:rPr>
              <a:t>Shrink Wrap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Shrink wrap is used to stabilize equipment or protect 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</a:rPr>
              <a:t>equipment 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also to 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</a:rPr>
              <a:t>help against any accidental shifting during transport and storage.</a:t>
            </a: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1800" u="sng" dirty="0">
              <a:solidFill>
                <a:schemeClr val="tx1"/>
              </a:solidFill>
            </a:endParaRPr>
          </a:p>
          <a:p>
            <a:pPr lvl="2"/>
            <a:endParaRPr lang="en-US" sz="1800" u="sng" dirty="0">
              <a:solidFill>
                <a:schemeClr val="tx1"/>
              </a:solidFill>
            </a:endParaRPr>
          </a:p>
        </p:txBody>
      </p:sp>
      <p:pic>
        <p:nvPicPr>
          <p:cNvPr id="5122" name="Picture 2" descr="\\ad.wayne.edu\Users\aj5818\Desktop\Moving instructions 6-9-14\20140610_10070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46" t="42709" r="24414" b="23090"/>
          <a:stretch/>
        </p:blipFill>
        <p:spPr bwMode="auto">
          <a:xfrm>
            <a:off x="1828800" y="3886200"/>
            <a:ext cx="4914900" cy="1956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932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shade val="94000"/>
                <a:satMod val="114000"/>
                <a:lumMod val="96000"/>
              </a:schemeClr>
            </a:gs>
            <a:gs pos="98000">
              <a:schemeClr val="bg2">
                <a:tint val="92000"/>
                <a:shade val="66000"/>
                <a:satMod val="110000"/>
                <a:lumMod val="41000"/>
              </a:schemeClr>
            </a:gs>
            <a:gs pos="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14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762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W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AYNE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S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TATE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U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NIVERSITY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66750" y="495300"/>
            <a:ext cx="3543300" cy="603766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b="1" u="sng" dirty="0" smtClean="0">
                <a:latin typeface="Calibri" panose="020F0502020204030204" pitchFamily="34" charset="0"/>
              </a:rPr>
              <a:t>Materials Example</a:t>
            </a:r>
            <a:endParaRPr lang="en-US" b="1" u="sng" dirty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8200" y="1283732"/>
            <a:ext cx="3619500" cy="304895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0" lvl="1" indent="0">
              <a:buNone/>
            </a:pPr>
            <a:r>
              <a:rPr lang="en-US" sz="2400" b="1" u="sng" dirty="0" smtClean="0">
                <a:solidFill>
                  <a:schemeClr val="tx1"/>
                </a:solidFill>
                <a:latin typeface="Calibri" panose="020F0502020204030204" pitchFamily="34" charset="0"/>
              </a:rPr>
              <a:t>Gaylord Boxes: </a:t>
            </a:r>
          </a:p>
          <a:p>
            <a:pPr marL="365760" lvl="1" indent="0">
              <a:buNone/>
            </a:pP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Larger boxes than </a:t>
            </a:r>
          </a:p>
          <a:p>
            <a:pPr marL="365760" lvl="1" indent="0">
              <a:buNone/>
            </a:pP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</a:rPr>
              <a:t>s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peed packs. Must </a:t>
            </a:r>
          </a:p>
          <a:p>
            <a:pPr marL="365760" lvl="1" indent="0">
              <a:buNone/>
            </a:pP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use pallet jack to </a:t>
            </a:r>
          </a:p>
          <a:p>
            <a:pPr marL="365760" lvl="1" indent="0">
              <a:buNone/>
            </a:pP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</a:rPr>
              <a:t>m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ove them and </a:t>
            </a:r>
          </a:p>
          <a:p>
            <a:pPr marL="365760" lvl="1" indent="0">
              <a:buNone/>
            </a:pP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</a:rPr>
              <a:t>t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hey 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</a:rPr>
              <a:t>are 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mainly </a:t>
            </a:r>
          </a:p>
          <a:p>
            <a:pPr marL="365760" lvl="1" indent="0">
              <a:buNone/>
            </a:pP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used for E-Wast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</a:rPr>
              <a:t>e</a:t>
            </a:r>
            <a:endParaRPr lang="en-US" sz="24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sz="2400" b="1" u="sng" dirty="0" smtClean="0">
              <a:solidFill>
                <a:schemeClr val="tx1"/>
              </a:solidFill>
            </a:endParaRP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1800" u="sng" dirty="0">
              <a:solidFill>
                <a:schemeClr val="tx1"/>
              </a:solidFill>
            </a:endParaRPr>
          </a:p>
          <a:p>
            <a:pPr lvl="2"/>
            <a:endParaRPr lang="en-US" sz="1800" u="sng" dirty="0">
              <a:solidFill>
                <a:schemeClr val="tx1"/>
              </a:solidFill>
            </a:endParaRPr>
          </a:p>
        </p:txBody>
      </p:sp>
      <p:pic>
        <p:nvPicPr>
          <p:cNvPr id="1026" name="Picture 2" descr="F:\Work Stuff\Presentation 2015\Pictures for new presentation 3-27-15\100820onski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332683"/>
            <a:ext cx="1981200" cy="1944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Work Stuff\Presentation 2015\Pictures for new presentation 3-27-15\gaylord-box-dbl-stack_300x37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527394"/>
            <a:ext cx="3810000" cy="474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Work Stuff\Presentation 2015\Pictures for new presentation 3-27-15\images (7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375" y="4332683"/>
            <a:ext cx="1747599" cy="1944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4946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shade val="94000"/>
                <a:satMod val="114000"/>
                <a:lumMod val="96000"/>
              </a:schemeClr>
            </a:gs>
            <a:gs pos="98000">
              <a:schemeClr val="bg2">
                <a:tint val="92000"/>
                <a:shade val="66000"/>
                <a:satMod val="110000"/>
                <a:lumMod val="41000"/>
              </a:schemeClr>
            </a:gs>
            <a:gs pos="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14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762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W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AYNE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S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TATE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U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NIVERSITY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66750" y="495300"/>
            <a:ext cx="3543300" cy="603766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b="1" u="sng" dirty="0" smtClean="0">
                <a:latin typeface="Calibri" panose="020F0502020204030204" pitchFamily="34" charset="0"/>
              </a:rPr>
              <a:t>Moving Equipment </a:t>
            </a:r>
            <a:endParaRPr lang="en-US" u="sng" dirty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8200" y="1283732"/>
            <a:ext cx="5029199" cy="48884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0" lvl="1" indent="0">
              <a:buNone/>
            </a:pPr>
            <a:endParaRPr lang="en-US" sz="24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68580" indent="0">
              <a:buNone/>
            </a:pPr>
            <a:r>
              <a:rPr lang="en-US" b="1" u="sng" dirty="0" smtClean="0">
                <a:latin typeface="Calibri" panose="020F0502020204030204" pitchFamily="34" charset="0"/>
              </a:rPr>
              <a:t>Panel Cart</a:t>
            </a:r>
            <a:endParaRPr lang="en-US" b="1" u="sng" dirty="0">
              <a:latin typeface="Calibri" panose="020F0502020204030204" pitchFamily="34" charset="0"/>
            </a:endParaRPr>
          </a:p>
          <a:p>
            <a:pPr lvl="1"/>
            <a:r>
              <a:rPr lang="en-US" sz="2400" b="1" dirty="0">
                <a:latin typeface="Calibri" panose="020F0502020204030204" pitchFamily="34" charset="0"/>
              </a:rPr>
              <a:t>Description:</a:t>
            </a:r>
            <a:r>
              <a:rPr lang="en-US" sz="2400" dirty="0">
                <a:latin typeface="Calibri" panose="020F0502020204030204" pitchFamily="34" charset="0"/>
              </a:rPr>
              <a:t> Vinyl coated base and </a:t>
            </a:r>
            <a:r>
              <a:rPr lang="en-US" sz="2400" dirty="0" smtClean="0">
                <a:latin typeface="Calibri" panose="020F0502020204030204" pitchFamily="34" charset="0"/>
              </a:rPr>
              <a:t>handles.</a:t>
            </a:r>
          </a:p>
          <a:p>
            <a:pPr lvl="1"/>
            <a:r>
              <a:rPr lang="en-US" sz="2400" b="1" dirty="0" smtClean="0">
                <a:latin typeface="Calibri" panose="020F0502020204030204" pitchFamily="34" charset="0"/>
              </a:rPr>
              <a:t>Purpose:</a:t>
            </a:r>
            <a:r>
              <a:rPr lang="en-US" sz="2400" dirty="0" smtClean="0">
                <a:latin typeface="Calibri" panose="020F0502020204030204" pitchFamily="34" charset="0"/>
              </a:rPr>
              <a:t> Used to move systems furniture, wall panels, and work surfaces.</a:t>
            </a:r>
          </a:p>
          <a:p>
            <a:pPr lvl="1"/>
            <a:r>
              <a:rPr lang="en-US" sz="2400" b="1" dirty="0" smtClean="0">
                <a:latin typeface="Calibri" panose="020F0502020204030204" pitchFamily="34" charset="0"/>
              </a:rPr>
              <a:t>Size</a:t>
            </a:r>
            <a:r>
              <a:rPr lang="en-US" sz="2400" b="1" dirty="0">
                <a:latin typeface="Calibri" panose="020F0502020204030204" pitchFamily="34" charset="0"/>
              </a:rPr>
              <a:t>:</a:t>
            </a:r>
            <a:r>
              <a:rPr lang="en-US" sz="2400" dirty="0">
                <a:latin typeface="Calibri" panose="020F0502020204030204" pitchFamily="34" charset="0"/>
              </a:rPr>
              <a:t> 27” x 34” x 36”</a:t>
            </a: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1800" u="sng" dirty="0">
              <a:solidFill>
                <a:schemeClr val="tx1"/>
              </a:solidFill>
            </a:endParaRPr>
          </a:p>
          <a:p>
            <a:pPr lvl="2"/>
            <a:endParaRPr lang="en-US" sz="1800" u="sng" dirty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15" t="8446" r="17299"/>
          <a:stretch/>
        </p:blipFill>
        <p:spPr>
          <a:xfrm>
            <a:off x="4648200" y="3727966"/>
            <a:ext cx="3080952" cy="2790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818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shade val="94000"/>
                <a:satMod val="114000"/>
                <a:lumMod val="96000"/>
              </a:schemeClr>
            </a:gs>
            <a:gs pos="98000">
              <a:schemeClr val="bg2">
                <a:tint val="92000"/>
                <a:shade val="66000"/>
                <a:satMod val="110000"/>
                <a:lumMod val="41000"/>
              </a:schemeClr>
            </a:gs>
            <a:gs pos="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14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762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W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AYNE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S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TATE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U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NIVERSITY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66750" y="495300"/>
            <a:ext cx="3543300" cy="603766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b="1" u="sng" dirty="0" smtClean="0">
                <a:latin typeface="Calibri" panose="020F0502020204030204" pitchFamily="34" charset="0"/>
              </a:rPr>
              <a:t>Moving Equipment </a:t>
            </a:r>
            <a:endParaRPr lang="en-US" u="sng" dirty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8200" y="1283732"/>
            <a:ext cx="6019800" cy="48884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0" lvl="1" indent="0">
              <a:buNone/>
            </a:pPr>
            <a:endParaRPr lang="en-US" sz="24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68580" indent="0">
              <a:buNone/>
            </a:pPr>
            <a:r>
              <a:rPr lang="en-US" b="1" u="sng" dirty="0">
                <a:latin typeface="Calibri" panose="020F0502020204030204" pitchFamily="34" charset="0"/>
              </a:rPr>
              <a:t>Keyboard Bags </a:t>
            </a:r>
          </a:p>
          <a:p>
            <a:r>
              <a:rPr lang="en-US" sz="2400" b="1" dirty="0" smtClean="0">
                <a:latin typeface="Calibri" panose="020F0502020204030204" pitchFamily="34" charset="0"/>
              </a:rPr>
              <a:t>Description</a:t>
            </a:r>
            <a:r>
              <a:rPr lang="en-US" sz="2400" b="1" dirty="0">
                <a:latin typeface="Calibri" panose="020F0502020204030204" pitchFamily="34" charset="0"/>
              </a:rPr>
              <a:t>:</a:t>
            </a:r>
            <a:r>
              <a:rPr lang="en-US" sz="2400" dirty="0">
                <a:latin typeface="Calibri" panose="020F0502020204030204" pitchFamily="34" charset="0"/>
              </a:rPr>
              <a:t> </a:t>
            </a:r>
            <a:r>
              <a:rPr lang="en-US" sz="2400" dirty="0" smtClean="0">
                <a:latin typeface="Calibri" panose="020F0502020204030204" pitchFamily="34" charset="0"/>
              </a:rPr>
              <a:t>Anti-Static Clear </a:t>
            </a:r>
            <a:r>
              <a:rPr lang="en-US" sz="2400" dirty="0">
                <a:latin typeface="Calibri" panose="020F0502020204030204" pitchFamily="34" charset="0"/>
              </a:rPr>
              <a:t>Poly</a:t>
            </a:r>
            <a:endParaRPr lang="en-US" sz="2400" dirty="0" smtClean="0">
              <a:latin typeface="Calibri" panose="020F0502020204030204" pitchFamily="34" charset="0"/>
            </a:endParaRPr>
          </a:p>
          <a:p>
            <a:pPr lvl="1"/>
            <a:r>
              <a:rPr lang="en-US" sz="2400" b="1" dirty="0" smtClean="0">
                <a:latin typeface="Calibri" panose="020F0502020204030204" pitchFamily="34" charset="0"/>
              </a:rPr>
              <a:t>Purpose: </a:t>
            </a:r>
            <a:r>
              <a:rPr lang="en-US" sz="2400" dirty="0" smtClean="0">
                <a:latin typeface="Calibri" panose="020F0502020204030204" pitchFamily="34" charset="0"/>
              </a:rPr>
              <a:t>Place to put </a:t>
            </a:r>
            <a:r>
              <a:rPr lang="en-US" sz="2400" dirty="0">
                <a:latin typeface="Calibri" panose="020F0502020204030204" pitchFamily="34" charset="0"/>
              </a:rPr>
              <a:t>the mouse, keyboard, speakers</a:t>
            </a:r>
            <a:r>
              <a:rPr lang="en-US" sz="2400" dirty="0" smtClean="0">
                <a:latin typeface="Calibri" panose="020F0502020204030204" pitchFamily="34" charset="0"/>
              </a:rPr>
              <a:t>, and any other computer wires.</a:t>
            </a:r>
          </a:p>
          <a:p>
            <a:pPr lvl="1"/>
            <a:r>
              <a:rPr lang="en-US" sz="2400" b="1" dirty="0" smtClean="0">
                <a:latin typeface="Calibri" panose="020F0502020204030204" pitchFamily="34" charset="0"/>
              </a:rPr>
              <a:t>Size</a:t>
            </a:r>
            <a:r>
              <a:rPr lang="en-US" sz="2400" b="1" dirty="0">
                <a:latin typeface="Calibri" panose="020F0502020204030204" pitchFamily="34" charset="0"/>
              </a:rPr>
              <a:t>:</a:t>
            </a:r>
            <a:r>
              <a:rPr lang="en-US" sz="2400" dirty="0">
                <a:latin typeface="Calibri" panose="020F0502020204030204" pitchFamily="34" charset="0"/>
              </a:rPr>
              <a:t>  14" x 24" x 4mil </a:t>
            </a:r>
            <a:endParaRPr lang="en-US" sz="24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1800" u="sng" dirty="0">
              <a:solidFill>
                <a:schemeClr val="tx1"/>
              </a:solidFill>
            </a:endParaRPr>
          </a:p>
          <a:p>
            <a:pPr lvl="2"/>
            <a:endParaRPr lang="en-US" sz="1800" u="sng" dirty="0">
              <a:solidFill>
                <a:schemeClr val="tx1"/>
              </a:solidFill>
            </a:endParaRPr>
          </a:p>
        </p:txBody>
      </p:sp>
      <p:pic>
        <p:nvPicPr>
          <p:cNvPr id="6146" name="Picture 2" descr="E:\Work Stuff\Presentation 2015\Pictures for new presentation 3-27-15\221_AS_KeyBoard_Ba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494" y="3727966"/>
            <a:ext cx="3529012" cy="2379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4745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shade val="94000"/>
                <a:satMod val="114000"/>
                <a:lumMod val="96000"/>
              </a:schemeClr>
            </a:gs>
            <a:gs pos="98000">
              <a:schemeClr val="bg2">
                <a:tint val="92000"/>
                <a:shade val="66000"/>
                <a:satMod val="110000"/>
                <a:lumMod val="41000"/>
              </a:schemeClr>
            </a:gs>
            <a:gs pos="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14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762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W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AYNE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S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TATE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U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NIVERSITY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66750" y="495300"/>
            <a:ext cx="3543300" cy="603766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b="1" u="sng" dirty="0" smtClean="0">
                <a:latin typeface="Calibri" panose="020F0502020204030204" pitchFamily="34" charset="0"/>
              </a:rPr>
              <a:t>Moving Equipment </a:t>
            </a:r>
            <a:endParaRPr lang="en-US" u="sng" dirty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8200" y="1250394"/>
            <a:ext cx="4343400" cy="48884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Movers use multiple tools to relocate furniture and heavy equipment. </a:t>
            </a:r>
          </a:p>
          <a:p>
            <a:pPr lvl="2"/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4 wheel dollies</a:t>
            </a:r>
          </a:p>
          <a:p>
            <a:pPr lvl="2"/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2 wheel dollies </a:t>
            </a:r>
          </a:p>
          <a:p>
            <a:pPr lvl="2"/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Appliance Dollies </a:t>
            </a:r>
          </a:p>
          <a:p>
            <a:pPr lvl="2"/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Moving pads </a:t>
            </a:r>
          </a:p>
          <a:p>
            <a:pPr lvl="2"/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Shred Bins are also </a:t>
            </a:r>
          </a:p>
          <a:p>
            <a:pPr marL="896112" lvl="3" indent="0">
              <a:buNone/>
            </a:pPr>
            <a:r>
              <a:rPr lang="en-US" sz="2200" dirty="0" smtClean="0">
                <a:solidFill>
                  <a:schemeClr val="tx1"/>
                </a:solidFill>
                <a:latin typeface="Calibri" panose="020F0502020204030204" pitchFamily="34" charset="0"/>
              </a:rPr>
              <a:t>available upon request.</a:t>
            </a:r>
          </a:p>
          <a:p>
            <a:pPr lvl="1"/>
            <a:endParaRPr lang="en-US" sz="24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1800" u="sng" dirty="0">
              <a:solidFill>
                <a:schemeClr val="tx1"/>
              </a:solidFill>
            </a:endParaRPr>
          </a:p>
          <a:p>
            <a:pPr lvl="2"/>
            <a:endParaRPr lang="en-US" sz="1800" u="sng" dirty="0">
              <a:solidFill>
                <a:schemeClr val="tx1"/>
              </a:solidFill>
            </a:endParaRPr>
          </a:p>
        </p:txBody>
      </p:sp>
      <p:pic>
        <p:nvPicPr>
          <p:cNvPr id="5122" name="Picture 2" descr="E:\Work Stuff\Presentation 2015\Pictures for new presentation 3-27-15\images (10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4572000"/>
            <a:ext cx="1803915" cy="1803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E:\Work Stuff\Presentation 2015\Pictures for new presentation 3-27-15\images (8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1881" y="2438400"/>
            <a:ext cx="1849438" cy="1849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E:\Work Stuff\Presentation 2015\Pictures for new presentation 3-27-15\images (9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685800"/>
            <a:ext cx="1863209" cy="18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:\Work Stuff\Presentation 2015\Pictures for new presentation 3-27-15\download (5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0" y="2540535"/>
            <a:ext cx="1923574" cy="1507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Work Stuff\Presentation 2015\Pictures for new presentation 3-27-15\boston-shredding-bin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597400"/>
            <a:ext cx="1631447" cy="127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653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shade val="94000"/>
                <a:satMod val="114000"/>
                <a:lumMod val="96000"/>
              </a:schemeClr>
            </a:gs>
            <a:gs pos="98000">
              <a:schemeClr val="bg2">
                <a:tint val="92000"/>
                <a:shade val="66000"/>
                <a:satMod val="110000"/>
                <a:lumMod val="41000"/>
              </a:schemeClr>
            </a:gs>
            <a:gs pos="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14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762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W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AYNE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S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TATE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U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NIVERSITY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66750" y="495300"/>
            <a:ext cx="3543300" cy="603766"/>
          </a:xfrm>
        </p:spPr>
        <p:txBody>
          <a:bodyPr>
            <a:normAutofit fontScale="92500"/>
          </a:bodyPr>
          <a:lstStyle/>
          <a:p>
            <a:pPr marL="68580" indent="0">
              <a:buNone/>
            </a:pPr>
            <a:r>
              <a:rPr lang="en-US" b="1" u="sng" dirty="0" smtClean="0">
                <a:latin typeface="Calibri" panose="020F0502020204030204" pitchFamily="34" charset="0"/>
              </a:rPr>
              <a:t>Moving Equipment Cont’d </a:t>
            </a:r>
            <a:endParaRPr lang="en-US" u="sng" dirty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8200" y="1283732"/>
            <a:ext cx="5029199" cy="48884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0" lvl="1" indent="0">
              <a:buNone/>
            </a:pPr>
            <a:endParaRPr lang="en-US" sz="24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68580" indent="0">
              <a:buNone/>
            </a:pPr>
            <a:r>
              <a:rPr lang="en-US" b="1" u="sng" dirty="0" smtClean="0">
                <a:latin typeface="Calibri" panose="020F0502020204030204" pitchFamily="34" charset="0"/>
              </a:rPr>
              <a:t>Panel Cart</a:t>
            </a:r>
            <a:endParaRPr lang="en-US" b="1" u="sng" dirty="0">
              <a:latin typeface="Calibri" panose="020F0502020204030204" pitchFamily="34" charset="0"/>
            </a:endParaRPr>
          </a:p>
          <a:p>
            <a:pPr lvl="1"/>
            <a:r>
              <a:rPr lang="en-US" sz="2400" b="1" dirty="0">
                <a:latin typeface="Calibri" panose="020F0502020204030204" pitchFamily="34" charset="0"/>
              </a:rPr>
              <a:t>Description:</a:t>
            </a:r>
            <a:r>
              <a:rPr lang="en-US" sz="2400" dirty="0">
                <a:latin typeface="Calibri" panose="020F0502020204030204" pitchFamily="34" charset="0"/>
              </a:rPr>
              <a:t> Vinyl coated base and </a:t>
            </a:r>
            <a:r>
              <a:rPr lang="en-US" sz="2400" dirty="0" smtClean="0">
                <a:latin typeface="Calibri" panose="020F0502020204030204" pitchFamily="34" charset="0"/>
              </a:rPr>
              <a:t>handles.</a:t>
            </a:r>
          </a:p>
          <a:p>
            <a:pPr lvl="1"/>
            <a:r>
              <a:rPr lang="en-US" sz="2400" b="1" dirty="0" smtClean="0">
                <a:latin typeface="Calibri" panose="020F0502020204030204" pitchFamily="34" charset="0"/>
              </a:rPr>
              <a:t>Purpose:</a:t>
            </a:r>
            <a:r>
              <a:rPr lang="en-US" sz="2400" dirty="0" smtClean="0">
                <a:latin typeface="Calibri" panose="020F0502020204030204" pitchFamily="34" charset="0"/>
              </a:rPr>
              <a:t> Used to move systems furniture, wall panels, and work surfaces.</a:t>
            </a:r>
          </a:p>
          <a:p>
            <a:pPr lvl="1"/>
            <a:r>
              <a:rPr lang="en-US" sz="2400" b="1" dirty="0" smtClean="0">
                <a:latin typeface="Calibri" panose="020F0502020204030204" pitchFamily="34" charset="0"/>
              </a:rPr>
              <a:t>Size</a:t>
            </a:r>
            <a:r>
              <a:rPr lang="en-US" sz="2400" b="1" dirty="0">
                <a:latin typeface="Calibri" panose="020F0502020204030204" pitchFamily="34" charset="0"/>
              </a:rPr>
              <a:t>:</a:t>
            </a:r>
            <a:r>
              <a:rPr lang="en-US" sz="2400" dirty="0">
                <a:latin typeface="Calibri" panose="020F0502020204030204" pitchFamily="34" charset="0"/>
              </a:rPr>
              <a:t> 27” x 34” x 36”</a:t>
            </a: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1800" u="sng" dirty="0">
              <a:solidFill>
                <a:schemeClr val="tx1"/>
              </a:solidFill>
            </a:endParaRPr>
          </a:p>
          <a:p>
            <a:pPr lvl="2"/>
            <a:endParaRPr lang="en-US" sz="1800" u="sng" dirty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15" t="8446" r="17299"/>
          <a:stretch/>
        </p:blipFill>
        <p:spPr>
          <a:xfrm>
            <a:off x="4648200" y="3727966"/>
            <a:ext cx="3080952" cy="2790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97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14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762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W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AYNE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S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TATE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U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NIVERSITY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66750" y="685800"/>
            <a:ext cx="7943850" cy="413266"/>
          </a:xfrm>
        </p:spPr>
        <p:txBody>
          <a:bodyPr>
            <a:normAutofit fontScale="92500" lnSpcReduction="10000"/>
          </a:bodyPr>
          <a:lstStyle/>
          <a:p>
            <a:pPr marL="68580" lvl="1" indent="0">
              <a:buNone/>
            </a:pPr>
            <a:r>
              <a:rPr lang="en-US" sz="2400" b="1" u="sng" dirty="0">
                <a:latin typeface="Calibri" panose="020F0502020204030204" pitchFamily="34" charset="0"/>
              </a:rPr>
              <a:t>How to submit a Project Request</a:t>
            </a:r>
            <a:r>
              <a:rPr lang="en-US" sz="2400" u="sng" dirty="0">
                <a:latin typeface="Calibri" panose="020F0502020204030204" pitchFamily="34" charset="0"/>
              </a:rPr>
              <a:t>: </a:t>
            </a:r>
            <a:r>
              <a:rPr lang="en-US" sz="2400" b="1" u="sng" dirty="0">
                <a:latin typeface="Calibri" panose="020F0502020204030204" pitchFamily="34" charset="0"/>
              </a:rPr>
              <a:t>(Customer Responsibility's)</a:t>
            </a:r>
          </a:p>
          <a:p>
            <a:pPr marL="68580" indent="0">
              <a:buNone/>
            </a:pPr>
            <a:endParaRPr lang="en-US" dirty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8200" y="990600"/>
            <a:ext cx="7239000" cy="20515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Go 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</a:rPr>
              <a:t>to the web site: 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hlinkClick r:id="rId2"/>
              </a:rPr>
              <a:t>http://facilities.wayne.edu</a:t>
            </a:r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  <a:hlinkClick r:id="rId2"/>
              </a:rPr>
              <a:t>/</a:t>
            </a:r>
            <a:endParaRPr lang="en-US" sz="18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lvl="2"/>
            <a:endParaRPr lang="en-US" sz="1800" u="sng" dirty="0">
              <a:solidFill>
                <a:schemeClr val="tx1"/>
              </a:solidFill>
            </a:endParaRPr>
          </a:p>
        </p:txBody>
      </p:sp>
      <p:pic>
        <p:nvPicPr>
          <p:cNvPr id="2" name="Picture 2" descr="E:\Work Stuff\Presentation 2015\Pictures for new presentation 3-27-15\FPM work order locati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300" y="1371600"/>
            <a:ext cx="6654800" cy="5115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071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shade val="94000"/>
                <a:satMod val="114000"/>
                <a:lumMod val="96000"/>
              </a:schemeClr>
            </a:gs>
            <a:gs pos="98000">
              <a:schemeClr val="bg2">
                <a:tint val="92000"/>
                <a:shade val="66000"/>
                <a:satMod val="110000"/>
                <a:lumMod val="41000"/>
              </a:schemeClr>
            </a:gs>
            <a:gs pos="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14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762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W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AYNE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S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TATE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U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NIVERSITY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66750" y="495300"/>
            <a:ext cx="3543300" cy="603766"/>
          </a:xfrm>
        </p:spPr>
        <p:txBody>
          <a:bodyPr>
            <a:normAutofit fontScale="92500"/>
          </a:bodyPr>
          <a:lstStyle/>
          <a:p>
            <a:pPr marL="68580" indent="0">
              <a:buNone/>
            </a:pPr>
            <a:r>
              <a:rPr lang="en-US" b="1" u="sng" dirty="0" smtClean="0">
                <a:latin typeface="Calibri" panose="020F0502020204030204" pitchFamily="34" charset="0"/>
              </a:rPr>
              <a:t>Moving Equipment Cont’d </a:t>
            </a:r>
            <a:endParaRPr lang="en-US" u="sng" dirty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8200" y="1283732"/>
            <a:ext cx="5029199" cy="48884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0" lvl="1" indent="0">
              <a:buNone/>
            </a:pPr>
            <a:endParaRPr lang="en-US" sz="24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68580" indent="0">
              <a:buNone/>
            </a:pPr>
            <a:r>
              <a:rPr lang="en-US" b="1" u="sng" dirty="0" smtClean="0">
                <a:latin typeface="Calibri" panose="020F0502020204030204" pitchFamily="34" charset="0"/>
              </a:rPr>
              <a:t>Elevator protection:</a:t>
            </a:r>
            <a:endParaRPr lang="en-US" b="1" u="sng" dirty="0">
              <a:latin typeface="Calibri" panose="020F0502020204030204" pitchFamily="34" charset="0"/>
            </a:endParaRP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1800" u="sng" dirty="0">
              <a:solidFill>
                <a:schemeClr val="tx1"/>
              </a:solidFill>
            </a:endParaRPr>
          </a:p>
          <a:p>
            <a:pPr lvl="2"/>
            <a:endParaRPr lang="en-US" sz="1800" u="sng" dirty="0">
              <a:solidFill>
                <a:schemeClr val="tx1"/>
              </a:solidFill>
            </a:endParaRPr>
          </a:p>
        </p:txBody>
      </p:sp>
      <p:pic>
        <p:nvPicPr>
          <p:cNvPr id="4098" name="Picture 2" descr="F:\Work Stuff\Presentation 2015\Pictures for new presentation 3-27-15\images (15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514600"/>
            <a:ext cx="6553200" cy="3750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8074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shade val="94000"/>
                <a:satMod val="114000"/>
                <a:lumMod val="96000"/>
              </a:schemeClr>
            </a:gs>
            <a:gs pos="98000">
              <a:schemeClr val="bg2">
                <a:tint val="92000"/>
                <a:shade val="66000"/>
                <a:satMod val="110000"/>
                <a:lumMod val="41000"/>
              </a:schemeClr>
            </a:gs>
            <a:gs pos="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14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762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W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AYNE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S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TATE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U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NIVERSITY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66750" y="495300"/>
            <a:ext cx="3543300" cy="603766"/>
          </a:xfrm>
        </p:spPr>
        <p:txBody>
          <a:bodyPr>
            <a:normAutofit fontScale="92500"/>
          </a:bodyPr>
          <a:lstStyle/>
          <a:p>
            <a:pPr marL="68580" indent="0">
              <a:buNone/>
            </a:pPr>
            <a:r>
              <a:rPr lang="en-US" b="1" u="sng" dirty="0" smtClean="0">
                <a:latin typeface="Calibri" panose="020F0502020204030204" pitchFamily="34" charset="0"/>
              </a:rPr>
              <a:t>Moving Equipment Cont’d </a:t>
            </a:r>
            <a:endParaRPr lang="en-US" u="sng" dirty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8200" y="1283732"/>
            <a:ext cx="5029199" cy="48884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0" lvl="1" indent="0">
              <a:buNone/>
            </a:pPr>
            <a:endParaRPr lang="en-US" sz="24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68580" indent="0">
              <a:buNone/>
            </a:pPr>
            <a:r>
              <a:rPr lang="en-US" b="1" u="sng" dirty="0" smtClean="0">
                <a:latin typeface="Calibri" panose="020F0502020204030204" pitchFamily="34" charset="0"/>
              </a:rPr>
              <a:t>Floor protection: </a:t>
            </a:r>
            <a:r>
              <a:rPr lang="en-US" dirty="0" smtClean="0">
                <a:latin typeface="Calibri" panose="020F0502020204030204" pitchFamily="34" charset="0"/>
              </a:rPr>
              <a:t>Masonite to protect new floors against the continuous dollies rolling over the same route over and over. </a:t>
            </a:r>
            <a:endParaRPr lang="en-US" dirty="0">
              <a:latin typeface="Calibri" panose="020F0502020204030204" pitchFamily="34" charset="0"/>
            </a:endParaRP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1800" u="sng" dirty="0">
              <a:solidFill>
                <a:schemeClr val="tx1"/>
              </a:solidFill>
            </a:endParaRPr>
          </a:p>
          <a:p>
            <a:pPr lvl="2"/>
            <a:endParaRPr lang="en-US" sz="1800" u="sng" dirty="0">
              <a:solidFill>
                <a:schemeClr val="tx1"/>
              </a:solidFill>
            </a:endParaRPr>
          </a:p>
        </p:txBody>
      </p:sp>
      <p:pic>
        <p:nvPicPr>
          <p:cNvPr id="5122" name="Picture 2" descr="F:\Work Stuff\Presentation 2015\Pictures for new presentation 3-27-15\images (17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959854"/>
            <a:ext cx="3657600" cy="2433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F:\Work Stuff\Presentation 2015\Pictures for new presentation 3-27-15\images (18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959854"/>
            <a:ext cx="3657601" cy="2433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887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shade val="94000"/>
                <a:satMod val="114000"/>
                <a:lumMod val="96000"/>
              </a:schemeClr>
            </a:gs>
            <a:gs pos="98000">
              <a:schemeClr val="bg2">
                <a:tint val="92000"/>
                <a:shade val="66000"/>
                <a:satMod val="110000"/>
                <a:lumMod val="41000"/>
              </a:schemeClr>
            </a:gs>
            <a:gs pos="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14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762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W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AYNE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S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TATE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U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NIVERSITY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76275" y="609600"/>
            <a:ext cx="7562850" cy="3429000"/>
          </a:xfrm>
        </p:spPr>
        <p:txBody>
          <a:bodyPr>
            <a:normAutofit fontScale="77500" lnSpcReduction="20000"/>
          </a:bodyPr>
          <a:lstStyle/>
          <a:p>
            <a:pPr marL="68580" indent="0">
              <a:buNone/>
            </a:pPr>
            <a:r>
              <a:rPr lang="en-US" sz="2800" b="1" u="sng" dirty="0" smtClean="0">
                <a:latin typeface="Calibri" panose="020F0502020204030204" pitchFamily="34" charset="0"/>
              </a:rPr>
              <a:t>Telephone Service Request</a:t>
            </a:r>
          </a:p>
          <a:p>
            <a:pPr marL="68580" indent="0">
              <a:buNone/>
            </a:pPr>
            <a:endParaRPr lang="en-US" sz="2800" b="1" u="sng" dirty="0">
              <a:latin typeface="Calibri" panose="020F0502020204030204" pitchFamily="34" charset="0"/>
            </a:endParaRPr>
          </a:p>
          <a:p>
            <a:pPr lvl="1"/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</a:rPr>
              <a:t>Do you require phones to be relocated</a:t>
            </a: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?</a:t>
            </a:r>
          </a:p>
          <a:p>
            <a:pPr lvl="1"/>
            <a:endParaRPr lang="en-US" sz="28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lvl="2"/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</a:rPr>
              <a:t>Go to the web site to put in a </a:t>
            </a:r>
            <a:r>
              <a:rPr lang="en-US" sz="2800" u="sng" dirty="0">
                <a:solidFill>
                  <a:schemeClr val="tx1"/>
                </a:solidFill>
                <a:latin typeface="Calibri" panose="020F0502020204030204" pitchFamily="34" charset="0"/>
              </a:rPr>
              <a:t>Telephone Service Request (TSR) </a:t>
            </a:r>
            <a:r>
              <a:rPr lang="en-US" sz="2800" u="sng" dirty="0">
                <a:solidFill>
                  <a:schemeClr val="tx1"/>
                </a:solidFill>
                <a:latin typeface="Calibri" panose="020F0502020204030204" pitchFamily="34" charset="0"/>
                <a:hlinkClick r:id="rId2"/>
              </a:rPr>
              <a:t>http://</a:t>
            </a:r>
            <a:r>
              <a:rPr lang="en-US" sz="2800" u="sng" dirty="0" smtClean="0">
                <a:solidFill>
                  <a:schemeClr val="tx1"/>
                </a:solidFill>
                <a:latin typeface="Calibri" panose="020F0502020204030204" pitchFamily="34" charset="0"/>
                <a:hlinkClick r:id="rId2"/>
              </a:rPr>
              <a:t>computing.wayne.edu/telephone/index.php</a:t>
            </a:r>
            <a:endParaRPr lang="en-US" sz="2800" u="sng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lvl="2"/>
            <a:endParaRPr lang="en-US" sz="2800" u="sng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lvl="2"/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</a:rPr>
              <a:t>Select “</a:t>
            </a:r>
            <a:r>
              <a:rPr lang="en-US" sz="2800" u="sng" dirty="0">
                <a:solidFill>
                  <a:schemeClr val="tx1"/>
                </a:solidFill>
                <a:latin typeface="Calibri" panose="020F0502020204030204" pitchFamily="34" charset="0"/>
              </a:rPr>
              <a:t>Move a Service</a:t>
            </a: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</a:rPr>
              <a:t>”</a:t>
            </a:r>
          </a:p>
          <a:p>
            <a:pPr marL="365760" lvl="1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r>
              <a:rPr lang="en-US" sz="2600" b="1" dirty="0" smtClean="0">
                <a:latin typeface="Calibri" panose="020F0502020204030204" pitchFamily="34" charset="0"/>
              </a:rPr>
              <a:t>* See example on the next page.</a:t>
            </a: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621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14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762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W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AYNE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S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TATE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U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NIVERSITY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66750" y="495300"/>
            <a:ext cx="3543300" cy="603766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b="1" u="sng" dirty="0" smtClean="0">
                <a:latin typeface="Calibri" panose="020F0502020204030204" pitchFamily="34" charset="0"/>
              </a:rPr>
              <a:t>TSR Web Page</a:t>
            </a:r>
            <a:endParaRPr lang="en-US" u="sng" dirty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8200" y="1283732"/>
            <a:ext cx="7239000" cy="17584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lvl="2" indent="0">
              <a:buNone/>
            </a:pPr>
            <a:endParaRPr lang="en-US" sz="1800" u="sng" dirty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1" r="39111" b="30536"/>
          <a:stretch/>
        </p:blipFill>
        <p:spPr>
          <a:xfrm>
            <a:off x="533400" y="990600"/>
            <a:ext cx="8001000" cy="5459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294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14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762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W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AYNE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S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TATE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U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NIVERSITY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66750" y="495300"/>
            <a:ext cx="3543300" cy="603766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b="1" u="sng" dirty="0" smtClean="0">
                <a:latin typeface="Calibri" panose="020F0502020204030204" pitchFamily="34" charset="0"/>
              </a:rPr>
              <a:t>TSR Web Page</a:t>
            </a:r>
            <a:endParaRPr lang="en-US" u="sng" dirty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8200" y="1283732"/>
            <a:ext cx="7239000" cy="17584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lvl="2" indent="0">
              <a:buNone/>
            </a:pPr>
            <a:endParaRPr lang="en-US" sz="1800" u="sng" dirty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1" r="39111" b="30536"/>
          <a:stretch/>
        </p:blipFill>
        <p:spPr>
          <a:xfrm>
            <a:off x="533400" y="990600"/>
            <a:ext cx="8001000" cy="5459968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2971800" y="5943600"/>
            <a:ext cx="9906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85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14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762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W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AYNE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S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TATE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U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NIVERSITY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66750" y="495300"/>
            <a:ext cx="3790950" cy="603766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b="1" u="sng" dirty="0" smtClean="0">
                <a:latin typeface="Calibri" panose="020F0502020204030204" pitchFamily="34" charset="0"/>
              </a:rPr>
              <a:t>Key/ Core Request Process</a:t>
            </a:r>
          </a:p>
          <a:p>
            <a:pPr marL="68580" indent="0">
              <a:buNone/>
            </a:pPr>
            <a:endParaRPr lang="en-US" dirty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8200" y="990600"/>
            <a:ext cx="7239000" cy="20515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Go 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</a:rPr>
              <a:t>to the web site: 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hlinkClick r:id="rId2"/>
              </a:rPr>
              <a:t>http://facilities.wayne.edu</a:t>
            </a:r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  <a:hlinkClick r:id="rId2"/>
              </a:rPr>
              <a:t>/</a:t>
            </a:r>
            <a:endParaRPr lang="en-US" sz="18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lvl="2"/>
            <a:endParaRPr lang="en-US" sz="1800" u="sng" dirty="0">
              <a:solidFill>
                <a:schemeClr val="tx1"/>
              </a:solidFill>
            </a:endParaRPr>
          </a:p>
        </p:txBody>
      </p:sp>
      <p:pic>
        <p:nvPicPr>
          <p:cNvPr id="2" name="Picture 2" descr="E:\Work Stuff\Presentation 2015\Pictures for new presentation 3-27-15\FPM work order locati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300" y="1371600"/>
            <a:ext cx="6654800" cy="5115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592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14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762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W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AYNE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S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TATE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U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NIVERSITY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66750" y="495300"/>
            <a:ext cx="3790950" cy="603766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b="1" u="sng" dirty="0" smtClean="0">
                <a:latin typeface="Calibri" panose="020F0502020204030204" pitchFamily="34" charset="0"/>
              </a:rPr>
              <a:t>Key/ Core Request Process</a:t>
            </a:r>
          </a:p>
          <a:p>
            <a:pPr marL="68580" indent="0">
              <a:buNone/>
            </a:pPr>
            <a:endParaRPr lang="en-US" dirty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8200" y="990600"/>
            <a:ext cx="7239000" cy="20515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Click on Submit a Work order. (</a:t>
            </a:r>
            <a:r>
              <a:rPr lang="en-US" sz="1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Circled in Red</a:t>
            </a:r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)</a:t>
            </a:r>
          </a:p>
          <a:p>
            <a:pPr lvl="2"/>
            <a:endParaRPr lang="en-US" sz="1800" u="sng" dirty="0">
              <a:solidFill>
                <a:schemeClr val="tx1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30300" y="1371600"/>
            <a:ext cx="6654799" cy="5115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511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14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762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W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AYNE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S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TATE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U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NIVERSITY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66750" y="495300"/>
            <a:ext cx="3790950" cy="603766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b="1" u="sng" dirty="0" smtClean="0">
                <a:latin typeface="Calibri" panose="020F0502020204030204" pitchFamily="34" charset="0"/>
              </a:rPr>
              <a:t>Key/ Core Request Process</a:t>
            </a:r>
          </a:p>
          <a:p>
            <a:pPr marL="68580" indent="0">
              <a:buNone/>
            </a:pPr>
            <a:endParaRPr lang="en-US" dirty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8200" y="990600"/>
            <a:ext cx="7239000" cy="20515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</a:rPr>
              <a:t>Go to the web site 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hlinkClick r:id="rId2"/>
              </a:rPr>
              <a:t>http://workorder.facilities.wayne.edu/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</a:rPr>
              <a:t>Click on Make a Key &amp; Core request and follow the prompts.</a:t>
            </a:r>
          </a:p>
          <a:p>
            <a:pPr lvl="2"/>
            <a:endParaRPr lang="en-US" sz="1800" u="sng" dirty="0">
              <a:solidFill>
                <a:schemeClr val="tx1"/>
              </a:solidFill>
            </a:endParaRPr>
          </a:p>
        </p:txBody>
      </p:sp>
      <p:pic>
        <p:nvPicPr>
          <p:cNvPr id="4098" name="Picture 2" descr="E:\Work Stuff\Presentation 2015\Pictures for new presentation 3-27-15\Key_Core reques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520" y="2133600"/>
            <a:ext cx="8159261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4393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shade val="94000"/>
                <a:satMod val="114000"/>
                <a:lumMod val="96000"/>
              </a:schemeClr>
            </a:gs>
            <a:gs pos="98000">
              <a:schemeClr val="bg2">
                <a:tint val="92000"/>
                <a:shade val="66000"/>
                <a:satMod val="110000"/>
                <a:lumMod val="41000"/>
              </a:schemeClr>
            </a:gs>
            <a:gs pos="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14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762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W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AYNE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S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TATE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U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NIVERSITY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66750" y="495300"/>
            <a:ext cx="3543300" cy="603766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b="1" u="sng" dirty="0" smtClean="0">
                <a:latin typeface="Calibri" panose="020F0502020204030204" pitchFamily="34" charset="0"/>
              </a:rPr>
              <a:t>Moving Day</a:t>
            </a:r>
            <a:endParaRPr lang="en-US" u="sng" dirty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8200" y="1283732"/>
            <a:ext cx="7239000" cy="48884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1800" u="sng" dirty="0">
              <a:solidFill>
                <a:schemeClr val="tx1"/>
              </a:solidFill>
            </a:endParaRPr>
          </a:p>
          <a:p>
            <a:pPr lvl="2"/>
            <a:endParaRPr lang="en-US" sz="1800" u="sng" dirty="0">
              <a:solidFill>
                <a:schemeClr val="tx1"/>
              </a:solidFill>
            </a:endParaRPr>
          </a:p>
        </p:txBody>
      </p:sp>
      <p:pic>
        <p:nvPicPr>
          <p:cNvPr id="7170" name="Picture 2" descr="E:\Work Stuff\Presentation 2015\Pictures for new presentation 3-27-15\images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8275" y="1400175"/>
            <a:ext cx="2828925" cy="161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E:\Work Stuff\Presentation 2015\Pictures for new presentation 3-27-15\moving-box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727966"/>
            <a:ext cx="3276600" cy="2729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E:\Work Stuff\Presentation 2015\Pictures for new presentation 3-27-15\images (4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8419" y="3352800"/>
            <a:ext cx="2990819" cy="247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E:\Work Stuff\Presentation 2015\Pictures for new presentation 3-27-15\27924-moving-boxes-25-small-20-medium-15-large_1_640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99"/>
          <a:stretch/>
        </p:blipFill>
        <p:spPr bwMode="auto">
          <a:xfrm>
            <a:off x="698500" y="1106448"/>
            <a:ext cx="3181350" cy="2659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3391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shade val="94000"/>
                <a:satMod val="114000"/>
                <a:lumMod val="96000"/>
              </a:schemeClr>
            </a:gs>
            <a:gs pos="98000">
              <a:schemeClr val="bg2">
                <a:tint val="92000"/>
                <a:shade val="66000"/>
                <a:satMod val="110000"/>
                <a:lumMod val="41000"/>
              </a:schemeClr>
            </a:gs>
            <a:gs pos="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14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762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W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AYNE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S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TATE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U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NIVERSITY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66750" y="495300"/>
            <a:ext cx="3543300" cy="603766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b="1" u="sng" dirty="0" smtClean="0">
                <a:latin typeface="Calibri" panose="020F0502020204030204" pitchFamily="34" charset="0"/>
              </a:rPr>
              <a:t>Moving Day</a:t>
            </a:r>
            <a:endParaRPr lang="en-US" u="sng" dirty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8200" y="1283732"/>
            <a:ext cx="7239000" cy="48884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2400" smtClean="0">
                <a:solidFill>
                  <a:schemeClr val="tx1"/>
                </a:solidFill>
              </a:rPr>
              <a:t>Movers </a:t>
            </a:r>
            <a:r>
              <a:rPr lang="en-US" sz="2400" dirty="0" smtClean="0">
                <a:solidFill>
                  <a:schemeClr val="tx1"/>
                </a:solidFill>
              </a:rPr>
              <a:t>will be onsite in most situations starting to unload equipment from trucks at 8:30am. 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A walk through is usually done first with the customer, move manager, and supervisor for the moving company to develop the “Game Plan” for the day. 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Moving will commence according to the plan throughout the day with usually a 15 min break in the morning, a 30 min lunch at noon, and a 15 min break in the afternoon with a overall finish time at 5:00 PM.</a:t>
            </a: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1800" u="sng" dirty="0">
              <a:solidFill>
                <a:schemeClr val="tx1"/>
              </a:solidFill>
            </a:endParaRPr>
          </a:p>
          <a:p>
            <a:pPr lvl="2"/>
            <a:endParaRPr lang="en-US" sz="1800" u="sn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19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14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762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W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AYNE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S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TATE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U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NIVERSITY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66750" y="685800"/>
            <a:ext cx="7943850" cy="413266"/>
          </a:xfrm>
        </p:spPr>
        <p:txBody>
          <a:bodyPr>
            <a:normAutofit fontScale="92500" lnSpcReduction="10000"/>
          </a:bodyPr>
          <a:lstStyle/>
          <a:p>
            <a:pPr marL="68580" lvl="1" indent="0">
              <a:buNone/>
            </a:pPr>
            <a:r>
              <a:rPr lang="en-US" sz="2400" b="1" u="sng" dirty="0">
                <a:latin typeface="Calibri" panose="020F0502020204030204" pitchFamily="34" charset="0"/>
              </a:rPr>
              <a:t>How to submit a Project Request</a:t>
            </a:r>
            <a:r>
              <a:rPr lang="en-US" sz="2400" u="sng" dirty="0">
                <a:latin typeface="Calibri" panose="020F0502020204030204" pitchFamily="34" charset="0"/>
              </a:rPr>
              <a:t>: </a:t>
            </a:r>
            <a:r>
              <a:rPr lang="en-US" sz="2400" b="1" u="sng" dirty="0">
                <a:latin typeface="Calibri" panose="020F0502020204030204" pitchFamily="34" charset="0"/>
              </a:rPr>
              <a:t>(Customer Responsibility's)</a:t>
            </a:r>
          </a:p>
          <a:p>
            <a:pPr marL="68580" indent="0">
              <a:buNone/>
            </a:pPr>
            <a:endParaRPr lang="en-US" dirty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8200" y="990600"/>
            <a:ext cx="7239000" cy="20515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Click on Submit a Work order. (</a:t>
            </a:r>
            <a:r>
              <a:rPr lang="en-US" sz="1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Circled in Red</a:t>
            </a:r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)</a:t>
            </a:r>
          </a:p>
          <a:p>
            <a:pPr lvl="2"/>
            <a:endParaRPr lang="en-US" sz="1800" u="sng" dirty="0">
              <a:solidFill>
                <a:schemeClr val="tx1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30300" y="1371600"/>
            <a:ext cx="6654799" cy="5115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324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shade val="94000"/>
                <a:satMod val="114000"/>
                <a:lumMod val="96000"/>
              </a:schemeClr>
            </a:gs>
            <a:gs pos="98000">
              <a:schemeClr val="bg2">
                <a:tint val="92000"/>
                <a:shade val="66000"/>
                <a:satMod val="110000"/>
                <a:lumMod val="41000"/>
              </a:schemeClr>
            </a:gs>
            <a:gs pos="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14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762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W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AYNE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S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TATE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U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NIVERSITY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66750" y="495300"/>
            <a:ext cx="7639050" cy="163830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b="1" u="sng" dirty="0" smtClean="0">
                <a:latin typeface="Calibri" panose="020F0502020204030204" pitchFamily="34" charset="0"/>
              </a:rPr>
              <a:t>Actually Moving </a:t>
            </a:r>
            <a:endParaRPr lang="en-US" b="1" u="sng" dirty="0">
              <a:latin typeface="Calibri" panose="020F0502020204030204" pitchFamily="34" charset="0"/>
            </a:endParaRPr>
          </a:p>
          <a:p>
            <a:pPr lvl="1"/>
            <a:r>
              <a:rPr lang="en-US" dirty="0" smtClean="0">
                <a:latin typeface="Calibri" panose="020F0502020204030204" pitchFamily="34" charset="0"/>
              </a:rPr>
              <a:t>All furniture and equipment staged and ready to be loaded on trucks to be moved to </a:t>
            </a:r>
            <a:r>
              <a:rPr lang="en-US" u="sng" dirty="0" smtClean="0">
                <a:latin typeface="Calibri" panose="020F0502020204030204" pitchFamily="34" charset="0"/>
              </a:rPr>
              <a:t>swing space </a:t>
            </a:r>
            <a:r>
              <a:rPr lang="en-US" dirty="0" smtClean="0">
                <a:latin typeface="Calibri" panose="020F0502020204030204" pitchFamily="34" charset="0"/>
              </a:rPr>
              <a:t>for the duration of the construction project.</a:t>
            </a:r>
          </a:p>
          <a:p>
            <a:pPr lvl="1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8200" y="1283732"/>
            <a:ext cx="7239000" cy="48884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1800" u="sng" dirty="0">
              <a:solidFill>
                <a:schemeClr val="tx1"/>
              </a:solidFill>
            </a:endParaRPr>
          </a:p>
          <a:p>
            <a:pPr lvl="2"/>
            <a:endParaRPr lang="en-US" sz="1800" u="sng" dirty="0">
              <a:solidFill>
                <a:schemeClr val="tx1"/>
              </a:solidFill>
            </a:endParaRPr>
          </a:p>
        </p:txBody>
      </p:sp>
      <p:pic>
        <p:nvPicPr>
          <p:cNvPr id="4099" name="Picture 3" descr="W:\FPM Design Const Services Personal\Crist_N\Moving instructions 6-9-14\20140610_10044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773" y="2133600"/>
            <a:ext cx="7588955" cy="4268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3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shade val="94000"/>
                <a:satMod val="114000"/>
                <a:lumMod val="96000"/>
              </a:schemeClr>
            </a:gs>
            <a:gs pos="98000">
              <a:schemeClr val="bg2">
                <a:tint val="92000"/>
                <a:shade val="66000"/>
                <a:satMod val="110000"/>
                <a:lumMod val="41000"/>
              </a:schemeClr>
            </a:gs>
            <a:gs pos="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14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762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W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AYNE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S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TATE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U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NIVERSITY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38175" y="609600"/>
            <a:ext cx="7639050" cy="393059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b="1" u="sng" dirty="0" smtClean="0">
                <a:latin typeface="Calibri" panose="020F0502020204030204" pitchFamily="34" charset="0"/>
              </a:rPr>
              <a:t>Swing Space</a:t>
            </a:r>
            <a:endParaRPr lang="en-US" b="1" u="sng" dirty="0">
              <a:latin typeface="Calibri" panose="020F0502020204030204" pitchFamily="34" charset="0"/>
            </a:endParaRPr>
          </a:p>
          <a:p>
            <a:pPr lvl="1"/>
            <a:r>
              <a:rPr lang="en-US" sz="2400" b="1" dirty="0" smtClean="0">
                <a:latin typeface="Calibri" panose="020F0502020204030204" pitchFamily="34" charset="0"/>
              </a:rPr>
              <a:t>Location: </a:t>
            </a:r>
            <a:r>
              <a:rPr lang="en-US" sz="2400" dirty="0" smtClean="0">
                <a:latin typeface="Calibri" panose="020F0502020204030204" pitchFamily="34" charset="0"/>
              </a:rPr>
              <a:t>1200 Holden</a:t>
            </a:r>
          </a:p>
          <a:p>
            <a:pPr lvl="1"/>
            <a:r>
              <a:rPr lang="en-US" sz="2400" b="1" dirty="0" smtClean="0">
                <a:latin typeface="Calibri" panose="020F0502020204030204" pitchFamily="34" charset="0"/>
              </a:rPr>
              <a:t>Description: </a:t>
            </a:r>
            <a:r>
              <a:rPr lang="en-US" sz="2400" dirty="0" smtClean="0">
                <a:latin typeface="Calibri" panose="020F0502020204030204" pitchFamily="34" charset="0"/>
              </a:rPr>
              <a:t>6000 Sq. Ft. Area to stage and store furniture and equipment for long or short term construction projects.</a:t>
            </a:r>
          </a:p>
          <a:p>
            <a:pPr lvl="1"/>
            <a:r>
              <a:rPr lang="en-US" sz="2400" b="1" dirty="0" smtClean="0">
                <a:latin typeface="Calibri" panose="020F0502020204030204" pitchFamily="34" charset="0"/>
              </a:rPr>
              <a:t>Space availability: </a:t>
            </a:r>
            <a:r>
              <a:rPr lang="en-US" sz="2400" dirty="0" smtClean="0">
                <a:latin typeface="Calibri" panose="020F0502020204030204" pitchFamily="34" charset="0"/>
              </a:rPr>
              <a:t>The space available differs from time to time due to what construction projects are going on. </a:t>
            </a:r>
          </a:p>
          <a:p>
            <a:pPr lvl="1"/>
            <a:endParaRPr lang="en-US" sz="2400" dirty="0">
              <a:latin typeface="Calibri" panose="020F050202020403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8200" y="1283732"/>
            <a:ext cx="7239000" cy="48884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sz="1800" u="sng" dirty="0">
              <a:solidFill>
                <a:schemeClr val="tx1"/>
              </a:solidFill>
            </a:endParaRPr>
          </a:p>
          <a:p>
            <a:pPr lvl="2"/>
            <a:endParaRPr lang="en-US" sz="1800" u="sn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58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14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762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W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AYNE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S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TATE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U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NIVERSITY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66750" y="495300"/>
            <a:ext cx="3790950" cy="603766"/>
          </a:xfrm>
        </p:spPr>
        <p:txBody>
          <a:bodyPr>
            <a:normAutofit fontScale="85000" lnSpcReduction="10000"/>
          </a:bodyPr>
          <a:lstStyle/>
          <a:p>
            <a:pPr marL="68580" indent="0">
              <a:buNone/>
            </a:pPr>
            <a:r>
              <a:rPr lang="en-US" sz="2600" b="1" u="sng" dirty="0" smtClean="0">
                <a:latin typeface="Calibri" panose="020F0502020204030204" pitchFamily="34" charset="0"/>
              </a:rPr>
              <a:t>OEH&amp;S Policy and Procedure</a:t>
            </a:r>
            <a:endParaRPr lang="en-US" sz="2600" b="1" u="sng" dirty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8200" y="1283732"/>
            <a:ext cx="7239000" cy="51170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latin typeface="Calibri" panose="020F0502020204030204" pitchFamily="34" charset="0"/>
              </a:rPr>
              <a:t>The customer </a:t>
            </a:r>
            <a:r>
              <a:rPr lang="en-US" sz="1600" dirty="0">
                <a:latin typeface="Calibri" panose="020F0502020204030204" pitchFamily="34" charset="0"/>
              </a:rPr>
              <a:t>should follow these procedures for cleaning out the surplus equipment to get it ready for removal and disposal</a:t>
            </a:r>
            <a:r>
              <a:rPr lang="en-US" sz="1600" dirty="0" smtClean="0">
                <a:latin typeface="Calibri" panose="020F0502020204030204" pitchFamily="34" charset="0"/>
              </a:rPr>
              <a:t>:</a:t>
            </a:r>
          </a:p>
          <a:p>
            <a:endParaRPr lang="en-US" sz="1600" dirty="0">
              <a:latin typeface="Calibri" panose="020F0502020204030204" pitchFamily="34" charset="0"/>
            </a:endParaRPr>
          </a:p>
          <a:p>
            <a:pPr lvl="0"/>
            <a:r>
              <a:rPr lang="en-US" sz="1600" dirty="0">
                <a:latin typeface="Calibri" panose="020F0502020204030204" pitchFamily="34" charset="0"/>
              </a:rPr>
              <a:t>Wear appropriate personal protective equipment, including gloves, lab coats, eye protection, and N-95 respirators. See attached information on N-95 use. Each person using this respirator must read and submit the form at this </a:t>
            </a:r>
            <a:r>
              <a:rPr lang="en-US" sz="1600" dirty="0" smtClean="0">
                <a:latin typeface="Calibri" panose="020F0502020204030204" pitchFamily="34" charset="0"/>
              </a:rPr>
              <a:t>link: </a:t>
            </a:r>
            <a:r>
              <a:rPr lang="en-US" sz="1600" u="sng" dirty="0" smtClean="0">
                <a:latin typeface="Calibri" panose="020F0502020204030204" pitchFamily="34" charset="0"/>
                <a:hlinkClick r:id="rId2"/>
              </a:rPr>
              <a:t>https</a:t>
            </a:r>
            <a:r>
              <a:rPr lang="en-US" sz="1600" u="sng" dirty="0">
                <a:latin typeface="Calibri" panose="020F0502020204030204" pitchFamily="34" charset="0"/>
                <a:hlinkClick r:id="rId2"/>
              </a:rPr>
              <a:t>://forms.wayne.edu/5384a228b9541</a:t>
            </a:r>
            <a:r>
              <a:rPr lang="en-US" sz="1600" u="sng" dirty="0" smtClean="0">
                <a:latin typeface="Calibri" panose="020F0502020204030204" pitchFamily="34" charset="0"/>
                <a:hlinkClick r:id="rId2"/>
              </a:rPr>
              <a:t>/</a:t>
            </a:r>
            <a:endParaRPr lang="en-US" sz="1600" u="sng" dirty="0" smtClean="0">
              <a:latin typeface="Calibri" panose="020F0502020204030204" pitchFamily="34" charset="0"/>
            </a:endParaRPr>
          </a:p>
          <a:p>
            <a:endParaRPr lang="en-US" sz="1600" dirty="0">
              <a:latin typeface="Calibri" panose="020F0502020204030204" pitchFamily="34" charset="0"/>
            </a:endParaRPr>
          </a:p>
          <a:p>
            <a:pPr lvl="0"/>
            <a:r>
              <a:rPr lang="en-US" sz="1600" dirty="0">
                <a:latin typeface="Calibri" panose="020F0502020204030204" pitchFamily="34" charset="0"/>
              </a:rPr>
              <a:t>Autoclave all samples/specimens removed from the refrigerators and freezers before disposal in appropriate red bins. When ready for collection, complete the form here: </a:t>
            </a:r>
            <a:r>
              <a:rPr lang="en-US" sz="1600" u="sng" dirty="0">
                <a:latin typeface="Calibri" panose="020F0502020204030204" pitchFamily="34" charset="0"/>
                <a:hlinkClick r:id="rId3"/>
              </a:rPr>
              <a:t>http://</a:t>
            </a:r>
            <a:r>
              <a:rPr lang="en-US" sz="1600" u="sng" dirty="0" smtClean="0">
                <a:latin typeface="Calibri" panose="020F0502020204030204" pitchFamily="34" charset="0"/>
                <a:hlinkClick r:id="rId3"/>
              </a:rPr>
              <a:t>www.oehs.wayne.edu/forms/biowaste-pickup.php</a:t>
            </a:r>
            <a:endParaRPr lang="en-US" sz="1600" u="sng" dirty="0" smtClean="0">
              <a:latin typeface="Calibri" panose="020F0502020204030204" pitchFamily="34" charset="0"/>
            </a:endParaRPr>
          </a:p>
          <a:p>
            <a:pPr lvl="0"/>
            <a:endParaRPr lang="en-US" sz="1600" dirty="0">
              <a:latin typeface="Calibri" panose="020F0502020204030204" pitchFamily="34" charset="0"/>
            </a:endParaRPr>
          </a:p>
          <a:p>
            <a:pPr lvl="0"/>
            <a:r>
              <a:rPr lang="en-US" sz="1600" dirty="0">
                <a:latin typeface="Calibri" panose="020F0502020204030204" pitchFamily="34" charset="0"/>
              </a:rPr>
              <a:t>Wipe down all surfaces with a hot soap and water solution. Further disinfect with a 10% fresh bleach solution. See this document for more information: </a:t>
            </a:r>
            <a:r>
              <a:rPr lang="en-US" sz="1600" u="sng" dirty="0">
                <a:latin typeface="Calibri" panose="020F0502020204030204" pitchFamily="34" charset="0"/>
                <a:hlinkClick r:id="rId4"/>
              </a:rPr>
              <a:t>http://</a:t>
            </a:r>
            <a:r>
              <a:rPr lang="en-US" sz="1600" u="sng" dirty="0" smtClean="0">
                <a:latin typeface="Calibri" panose="020F0502020204030204" pitchFamily="34" charset="0"/>
                <a:hlinkClick r:id="rId4"/>
              </a:rPr>
              <a:t>www.oehs.wayne.edu/labsafety/labequipment-deconprocedures.doc</a:t>
            </a:r>
            <a:endParaRPr lang="en-US" sz="1600" u="sng" dirty="0" smtClean="0">
              <a:latin typeface="Calibri" panose="020F0502020204030204" pitchFamily="34" charset="0"/>
            </a:endParaRPr>
          </a:p>
          <a:p>
            <a:pPr lvl="0"/>
            <a:endParaRPr lang="en-US" sz="1600" dirty="0">
              <a:latin typeface="Calibri" panose="020F0502020204030204" pitchFamily="34" charset="0"/>
            </a:endParaRPr>
          </a:p>
          <a:p>
            <a:pPr lvl="0"/>
            <a:r>
              <a:rPr lang="en-US" sz="1600" dirty="0">
                <a:latin typeface="Calibri" panose="020F0502020204030204" pitchFamily="34" charset="0"/>
              </a:rPr>
              <a:t>Once they are ready for disposal, complete the form for Equipment Decontamination before pick-up by FPM: </a:t>
            </a:r>
            <a:r>
              <a:rPr lang="en-US" sz="1600" u="sng" dirty="0">
                <a:latin typeface="Calibri" panose="020F0502020204030204" pitchFamily="34" charset="0"/>
                <a:hlinkClick r:id="rId5"/>
              </a:rPr>
              <a:t>http://www.oehs.wayne.edu/labsafety/labequipment-deconform.doc</a:t>
            </a:r>
            <a:endParaRPr lang="en-US" sz="1600" dirty="0">
              <a:latin typeface="Calibri" panose="020F0502020204030204" pitchFamily="34" charset="0"/>
            </a:endParaRPr>
          </a:p>
          <a:p>
            <a:pPr lvl="2"/>
            <a:endParaRPr lang="en-US" sz="1600" u="sn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827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14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762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W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AYNE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S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TATE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U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NIVERSITY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7715250" cy="5676900"/>
          </a:xfrm>
        </p:spPr>
        <p:txBody>
          <a:bodyPr>
            <a:normAutofit/>
          </a:bodyPr>
          <a:lstStyle/>
          <a:p>
            <a:pPr marL="68580" lvl="1" indent="0">
              <a:buNone/>
            </a:pPr>
            <a:r>
              <a:rPr lang="en-US" sz="2800" b="1" u="sng" dirty="0">
                <a:latin typeface="Calibri" panose="020F0502020204030204" pitchFamily="34" charset="0"/>
              </a:rPr>
              <a:t>Questions/ </a:t>
            </a:r>
            <a:r>
              <a:rPr lang="en-US" sz="2800" b="1" u="sng" dirty="0" smtClean="0">
                <a:latin typeface="Calibri" panose="020F0502020204030204" pitchFamily="34" charset="0"/>
              </a:rPr>
              <a:t>Contacts</a:t>
            </a:r>
            <a:endParaRPr lang="en-US" sz="2600" b="1" u="sng" dirty="0" smtClean="0">
              <a:latin typeface="Calibri" panose="020F0502020204030204" pitchFamily="34" charset="0"/>
            </a:endParaRPr>
          </a:p>
          <a:p>
            <a:pPr lvl="1"/>
            <a:r>
              <a:rPr lang="en-US" sz="1900" b="1" u="sng" dirty="0" smtClean="0">
                <a:latin typeface="Calibri" panose="020F0502020204030204" pitchFamily="34" charset="0"/>
              </a:rPr>
              <a:t>Director of Planning and Estimating: </a:t>
            </a:r>
          </a:p>
          <a:p>
            <a:pPr lvl="2"/>
            <a:r>
              <a:rPr lang="en-US" sz="1500" b="1" u="sng" dirty="0" smtClean="0">
                <a:latin typeface="Calibri" panose="020F0502020204030204" pitchFamily="34" charset="0"/>
              </a:rPr>
              <a:t>Deb Brazen:</a:t>
            </a:r>
            <a:r>
              <a:rPr lang="en-US" sz="1500" b="1" dirty="0" smtClean="0">
                <a:latin typeface="Calibri" panose="020F0502020204030204" pitchFamily="34" charset="0"/>
              </a:rPr>
              <a:t> </a:t>
            </a:r>
            <a:r>
              <a:rPr lang="en-US" sz="1500" dirty="0" smtClean="0">
                <a:latin typeface="Calibri" panose="020F0502020204030204" pitchFamily="34" charset="0"/>
              </a:rPr>
              <a:t>Email:</a:t>
            </a:r>
            <a:r>
              <a:rPr lang="en-US" sz="1500" b="1" dirty="0" smtClean="0">
                <a:latin typeface="Calibri" panose="020F0502020204030204" pitchFamily="34" charset="0"/>
              </a:rPr>
              <a:t> </a:t>
            </a:r>
            <a:r>
              <a:rPr lang="en-US" sz="1500" u="sng" dirty="0" smtClean="0">
                <a:latin typeface="Calibri" panose="020F0502020204030204" pitchFamily="34" charset="0"/>
                <a:hlinkClick r:id="rId2"/>
              </a:rPr>
              <a:t>au2659@wayne.edu</a:t>
            </a:r>
            <a:endParaRPr lang="en-US" sz="1500" u="sng" dirty="0">
              <a:latin typeface="Calibri" panose="020F0502020204030204" pitchFamily="34" charset="0"/>
            </a:endParaRPr>
          </a:p>
          <a:p>
            <a:pPr marL="685800" lvl="2" indent="0">
              <a:buNone/>
            </a:pPr>
            <a:endParaRPr lang="en-US" sz="900" b="1" u="sng" dirty="0" smtClean="0">
              <a:latin typeface="Calibri" panose="020F0502020204030204" pitchFamily="34" charset="0"/>
            </a:endParaRPr>
          </a:p>
          <a:p>
            <a:pPr lvl="1"/>
            <a:r>
              <a:rPr lang="en-US" sz="1900" b="1" u="sng" dirty="0" smtClean="0">
                <a:latin typeface="Calibri" panose="020F0502020204030204" pitchFamily="34" charset="0"/>
              </a:rPr>
              <a:t>Estimator that </a:t>
            </a:r>
            <a:r>
              <a:rPr lang="en-US" sz="1900" b="1" u="sng" dirty="0">
                <a:latin typeface="Calibri" panose="020F0502020204030204" pitchFamily="34" charset="0"/>
              </a:rPr>
              <a:t>will contact you from Design Services</a:t>
            </a:r>
            <a:r>
              <a:rPr lang="en-US" sz="1800" dirty="0">
                <a:latin typeface="Calibri" panose="020F0502020204030204" pitchFamily="34" charset="0"/>
              </a:rPr>
              <a:t>:</a:t>
            </a:r>
          </a:p>
          <a:p>
            <a:pPr lvl="2"/>
            <a:r>
              <a:rPr lang="en-US" sz="1500" b="1" u="sng" dirty="0">
                <a:latin typeface="Calibri" panose="020F0502020204030204" pitchFamily="34" charset="0"/>
              </a:rPr>
              <a:t>Tonya </a:t>
            </a:r>
            <a:r>
              <a:rPr lang="en-US" sz="1500" b="1" u="sng" dirty="0" smtClean="0">
                <a:latin typeface="Calibri" panose="020F0502020204030204" pitchFamily="34" charset="0"/>
              </a:rPr>
              <a:t>Miller-Swift</a:t>
            </a:r>
            <a:r>
              <a:rPr lang="en-US" sz="1500" u="sng" dirty="0" smtClean="0">
                <a:latin typeface="Calibri" panose="020F0502020204030204" pitchFamily="34" charset="0"/>
              </a:rPr>
              <a:t>:</a:t>
            </a:r>
            <a:r>
              <a:rPr lang="en-US" sz="1500" dirty="0" smtClean="0">
                <a:latin typeface="Calibri" panose="020F0502020204030204" pitchFamily="34" charset="0"/>
              </a:rPr>
              <a:t> Email</a:t>
            </a:r>
            <a:r>
              <a:rPr lang="en-US" sz="1500" dirty="0">
                <a:latin typeface="Calibri" panose="020F0502020204030204" pitchFamily="34" charset="0"/>
              </a:rPr>
              <a:t>: </a:t>
            </a:r>
            <a:r>
              <a:rPr lang="en-US" sz="1500" dirty="0" smtClean="0">
                <a:latin typeface="Calibri" panose="020F0502020204030204" pitchFamily="34" charset="0"/>
                <a:hlinkClick r:id="rId3"/>
              </a:rPr>
              <a:t>bt7201@wayne.edu</a:t>
            </a:r>
            <a:endParaRPr lang="en-US" sz="1500" dirty="0">
              <a:latin typeface="Calibri" panose="020F0502020204030204" pitchFamily="34" charset="0"/>
            </a:endParaRPr>
          </a:p>
          <a:p>
            <a:pPr lvl="3"/>
            <a:endParaRPr lang="en-US" sz="900" dirty="0">
              <a:latin typeface="Calibri" panose="020F0502020204030204" pitchFamily="34" charset="0"/>
            </a:endParaRPr>
          </a:p>
          <a:p>
            <a:pPr lvl="1"/>
            <a:r>
              <a:rPr lang="en-US" sz="1900" b="1" u="sng" dirty="0" smtClean="0">
                <a:latin typeface="Calibri" panose="020F0502020204030204" pitchFamily="34" charset="0"/>
              </a:rPr>
              <a:t>Planners- if needed on project: </a:t>
            </a:r>
          </a:p>
          <a:p>
            <a:pPr lvl="2"/>
            <a:r>
              <a:rPr lang="en-US" sz="1500" b="1" u="sng" dirty="0" smtClean="0">
                <a:latin typeface="Calibri" panose="020F0502020204030204" pitchFamily="34" charset="0"/>
              </a:rPr>
              <a:t>Claudia Padilla:</a:t>
            </a:r>
            <a:r>
              <a:rPr lang="en-US" sz="1500" b="1" dirty="0" smtClean="0">
                <a:latin typeface="Calibri" panose="020F0502020204030204" pitchFamily="34" charset="0"/>
              </a:rPr>
              <a:t> </a:t>
            </a:r>
            <a:r>
              <a:rPr lang="en-US" sz="1500" dirty="0">
                <a:latin typeface="Calibri" panose="020F0502020204030204" pitchFamily="34" charset="0"/>
              </a:rPr>
              <a:t>Email: </a:t>
            </a:r>
            <a:r>
              <a:rPr lang="en-US" sz="1500" dirty="0" smtClean="0">
                <a:latin typeface="Calibri" panose="020F0502020204030204" pitchFamily="34" charset="0"/>
                <a:hlinkClick r:id="rId4"/>
              </a:rPr>
              <a:t>aq8153@wayne.edu</a:t>
            </a:r>
            <a:endParaRPr lang="en-US" sz="1500" dirty="0">
              <a:latin typeface="Calibri" panose="020F0502020204030204" pitchFamily="34" charset="0"/>
            </a:endParaRPr>
          </a:p>
          <a:p>
            <a:pPr lvl="2"/>
            <a:r>
              <a:rPr lang="en-US" sz="1500" b="1" u="sng" dirty="0" smtClean="0">
                <a:latin typeface="Calibri" panose="020F0502020204030204" pitchFamily="34" charset="0"/>
              </a:rPr>
              <a:t>Erinn Rooks:</a:t>
            </a:r>
            <a:r>
              <a:rPr lang="en-US" sz="1500" b="1" dirty="0" smtClean="0">
                <a:latin typeface="Calibri" panose="020F0502020204030204" pitchFamily="34" charset="0"/>
              </a:rPr>
              <a:t> </a:t>
            </a:r>
            <a:r>
              <a:rPr lang="en-US" sz="1500" dirty="0">
                <a:latin typeface="Calibri" panose="020F0502020204030204" pitchFamily="34" charset="0"/>
              </a:rPr>
              <a:t>Email: </a:t>
            </a:r>
            <a:r>
              <a:rPr lang="en-US" sz="1500" dirty="0" smtClean="0">
                <a:latin typeface="Calibri" panose="020F0502020204030204" pitchFamily="34" charset="0"/>
                <a:hlinkClick r:id="rId5"/>
              </a:rPr>
              <a:t>fd4056@wayne.edu</a:t>
            </a:r>
            <a:endParaRPr lang="en-US" sz="1500" dirty="0">
              <a:latin typeface="Calibri" panose="020F0502020204030204" pitchFamily="34" charset="0"/>
            </a:endParaRPr>
          </a:p>
          <a:p>
            <a:pPr lvl="2"/>
            <a:r>
              <a:rPr lang="en-US" sz="1500" b="1" u="sng" dirty="0" smtClean="0">
                <a:latin typeface="Calibri" panose="020F0502020204030204" pitchFamily="34" charset="0"/>
              </a:rPr>
              <a:t>Ashley Flintoff:</a:t>
            </a:r>
            <a:r>
              <a:rPr lang="en-US" sz="1500" b="1" dirty="0" smtClean="0">
                <a:latin typeface="Calibri" panose="020F0502020204030204" pitchFamily="34" charset="0"/>
              </a:rPr>
              <a:t> </a:t>
            </a:r>
            <a:r>
              <a:rPr lang="en-US" sz="1500" dirty="0">
                <a:latin typeface="Calibri" panose="020F0502020204030204" pitchFamily="34" charset="0"/>
              </a:rPr>
              <a:t>Email: </a:t>
            </a:r>
            <a:r>
              <a:rPr lang="en-US" sz="1500" dirty="0" smtClean="0">
                <a:latin typeface="Calibri" panose="020F0502020204030204" pitchFamily="34" charset="0"/>
                <a:hlinkClick r:id="rId6"/>
              </a:rPr>
              <a:t>eh3815@wayne.edu</a:t>
            </a:r>
            <a:endParaRPr lang="en-US" sz="1500" dirty="0">
              <a:latin typeface="Calibri" panose="020F0502020204030204" pitchFamily="34" charset="0"/>
            </a:endParaRPr>
          </a:p>
          <a:p>
            <a:pPr lvl="2"/>
            <a:r>
              <a:rPr lang="en-US" sz="1500" b="1" u="sng" dirty="0" smtClean="0">
                <a:latin typeface="Calibri" panose="020F0502020204030204" pitchFamily="34" charset="0"/>
              </a:rPr>
              <a:t>Kidest Albaari:</a:t>
            </a:r>
            <a:r>
              <a:rPr lang="en-US" sz="1500" b="1" dirty="0" smtClean="0">
                <a:latin typeface="Calibri" panose="020F0502020204030204" pitchFamily="34" charset="0"/>
              </a:rPr>
              <a:t> </a:t>
            </a:r>
            <a:r>
              <a:rPr lang="en-US" sz="1500" dirty="0">
                <a:latin typeface="Calibri" panose="020F0502020204030204" pitchFamily="34" charset="0"/>
              </a:rPr>
              <a:t>Email: </a:t>
            </a:r>
            <a:r>
              <a:rPr lang="en-US" sz="1500" dirty="0" smtClean="0">
                <a:latin typeface="Calibri" panose="020F0502020204030204" pitchFamily="34" charset="0"/>
                <a:hlinkClick r:id="rId7"/>
              </a:rPr>
              <a:t>fp7658@wayne.edu</a:t>
            </a:r>
            <a:endParaRPr lang="en-US" sz="1500" dirty="0" smtClean="0">
              <a:latin typeface="Calibri" panose="020F0502020204030204" pitchFamily="34" charset="0"/>
            </a:endParaRPr>
          </a:p>
          <a:p>
            <a:pPr lvl="2"/>
            <a:r>
              <a:rPr lang="en-US" sz="1500" b="1" u="sng" dirty="0">
                <a:latin typeface="Calibri" panose="020F0502020204030204" pitchFamily="34" charset="0"/>
              </a:rPr>
              <a:t>Christa </a:t>
            </a:r>
            <a:r>
              <a:rPr lang="en-US" sz="1500" b="1" u="sng" dirty="0" smtClean="0">
                <a:latin typeface="Calibri" panose="020F0502020204030204" pitchFamily="34" charset="0"/>
              </a:rPr>
              <a:t>Azar:</a:t>
            </a:r>
            <a:endParaRPr lang="en-US" sz="1500" b="1" u="sng" dirty="0">
              <a:latin typeface="Calibri" panose="020F0502020204030204" pitchFamily="34" charset="0"/>
            </a:endParaRPr>
          </a:p>
          <a:p>
            <a:pPr lvl="2"/>
            <a:endParaRPr lang="en-US" sz="900" dirty="0">
              <a:latin typeface="Calibri" panose="020F0502020204030204" pitchFamily="34" charset="0"/>
            </a:endParaRPr>
          </a:p>
          <a:p>
            <a:pPr lvl="1"/>
            <a:r>
              <a:rPr lang="en-US" sz="1900" b="1" u="sng" dirty="0" smtClean="0">
                <a:latin typeface="Calibri" panose="020F0502020204030204" pitchFamily="34" charset="0"/>
              </a:rPr>
              <a:t>WSU Move Manager:</a:t>
            </a:r>
            <a:r>
              <a:rPr lang="en-US" sz="1900" b="1" dirty="0" smtClean="0">
                <a:latin typeface="Calibri" panose="020F0502020204030204" pitchFamily="34" charset="0"/>
              </a:rPr>
              <a:t> </a:t>
            </a:r>
            <a:r>
              <a:rPr lang="en-US" sz="1900" dirty="0" smtClean="0">
                <a:latin typeface="Calibri" panose="020F0502020204030204" pitchFamily="34" charset="0"/>
              </a:rPr>
              <a:t>Nathan Crist </a:t>
            </a:r>
          </a:p>
          <a:p>
            <a:pPr lvl="2"/>
            <a:r>
              <a:rPr lang="en-US" sz="1500" b="1" u="sng" dirty="0" smtClean="0">
                <a:latin typeface="Calibri" panose="020F0502020204030204" pitchFamily="34" charset="0"/>
              </a:rPr>
              <a:t>Desk:</a:t>
            </a:r>
            <a:r>
              <a:rPr lang="en-US" sz="1500" b="1" dirty="0" smtClean="0">
                <a:latin typeface="Calibri" panose="020F0502020204030204" pitchFamily="34" charset="0"/>
              </a:rPr>
              <a:t> </a:t>
            </a:r>
            <a:r>
              <a:rPr lang="en-US" sz="1500" dirty="0" smtClean="0">
                <a:latin typeface="Calibri" panose="020F0502020204030204" pitchFamily="34" charset="0"/>
              </a:rPr>
              <a:t>313-577-5307</a:t>
            </a:r>
          </a:p>
          <a:p>
            <a:pPr lvl="2"/>
            <a:r>
              <a:rPr lang="en-US" sz="1500" b="1" u="sng" dirty="0" smtClean="0">
                <a:latin typeface="Calibri" panose="020F0502020204030204" pitchFamily="34" charset="0"/>
              </a:rPr>
              <a:t>Cell:</a:t>
            </a:r>
            <a:r>
              <a:rPr lang="en-US" sz="1500" b="1" dirty="0" smtClean="0">
                <a:latin typeface="Calibri" panose="020F0502020204030204" pitchFamily="34" charset="0"/>
              </a:rPr>
              <a:t> </a:t>
            </a:r>
            <a:r>
              <a:rPr lang="en-US" sz="1500" dirty="0" smtClean="0">
                <a:latin typeface="Calibri" panose="020F0502020204030204" pitchFamily="34" charset="0"/>
              </a:rPr>
              <a:t>734-624-1399</a:t>
            </a:r>
          </a:p>
          <a:p>
            <a:pPr lvl="2"/>
            <a:r>
              <a:rPr lang="en-US" sz="1500" b="1" u="sng" dirty="0" smtClean="0">
                <a:latin typeface="Calibri" panose="020F0502020204030204" pitchFamily="34" charset="0"/>
              </a:rPr>
              <a:t>Email:</a:t>
            </a:r>
            <a:r>
              <a:rPr lang="en-US" sz="1500" b="1" dirty="0" smtClean="0">
                <a:latin typeface="Calibri" panose="020F0502020204030204" pitchFamily="34" charset="0"/>
              </a:rPr>
              <a:t> </a:t>
            </a:r>
            <a:r>
              <a:rPr lang="en-US" sz="1500" dirty="0" smtClean="0">
                <a:latin typeface="Calibri" panose="020F0502020204030204" pitchFamily="34" charset="0"/>
                <a:hlinkClick r:id="rId8"/>
              </a:rPr>
              <a:t>aj5818@wayne.edu</a:t>
            </a:r>
            <a:endParaRPr lang="en-US" sz="1500" dirty="0">
              <a:latin typeface="Calibri" panose="020F0502020204030204" pitchFamily="34" charset="0"/>
            </a:endParaRPr>
          </a:p>
          <a:p>
            <a:pPr lvl="2"/>
            <a:endParaRPr lang="en-US" sz="1800" dirty="0" smtClean="0">
              <a:latin typeface="Calibri" panose="020F0502020204030204" pitchFamily="34" charset="0"/>
            </a:endParaRPr>
          </a:p>
          <a:p>
            <a:pPr marL="896112" lvl="3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lvl="2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633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14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762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W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AYNE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S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TATE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U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NIVERSITY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791200"/>
          </a:xfrm>
        </p:spPr>
        <p:txBody>
          <a:bodyPr>
            <a:normAutofit/>
          </a:bodyPr>
          <a:lstStyle/>
          <a:p>
            <a:pPr marL="68580" lvl="1" indent="0">
              <a:buNone/>
            </a:pPr>
            <a:r>
              <a:rPr lang="en-US" sz="2400" b="1" u="sng" dirty="0">
                <a:latin typeface="Calibri" panose="020F0502020204030204" pitchFamily="34" charset="0"/>
              </a:rPr>
              <a:t>How to submit a Project Request</a:t>
            </a:r>
            <a:r>
              <a:rPr lang="en-US" sz="2400" u="sng" dirty="0" smtClean="0">
                <a:latin typeface="Calibri" panose="020F0502020204030204" pitchFamily="34" charset="0"/>
              </a:rPr>
              <a:t>: </a:t>
            </a:r>
            <a:r>
              <a:rPr lang="en-US" sz="2400" b="1" u="sng" dirty="0" smtClean="0">
                <a:latin typeface="Calibri" panose="020F0502020204030204" pitchFamily="34" charset="0"/>
              </a:rPr>
              <a:t>(Customer </a:t>
            </a:r>
            <a:r>
              <a:rPr lang="en-US" sz="2400" b="1" u="sng" dirty="0">
                <a:latin typeface="Calibri" panose="020F0502020204030204" pitchFamily="34" charset="0"/>
              </a:rPr>
              <a:t>Responsibility's)</a:t>
            </a:r>
          </a:p>
          <a:p>
            <a:pPr lvl="1"/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</a:rPr>
              <a:t>Go to the web site 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hlinkClick r:id="rId2"/>
              </a:rPr>
              <a:t>http://workorder.facilities.wayne.edu/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.</a:t>
            </a:r>
            <a:endParaRPr lang="en-US" sz="18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lvl="1"/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</a:rPr>
              <a:t>Select </a:t>
            </a:r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“MAKE A</a:t>
            </a:r>
            <a:r>
              <a:rPr lang="en-US" sz="18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 PROJECT </a:t>
            </a:r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REQUEST” 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</a:rPr>
              <a:t>(Formerly known as GIRF</a:t>
            </a:r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).</a:t>
            </a:r>
            <a:r>
              <a:rPr lang="en-US" sz="1800" dirty="0">
                <a:solidFill>
                  <a:srgbClr val="FF0000"/>
                </a:solidFill>
                <a:latin typeface="Calibri" panose="020F0502020204030204" pitchFamily="34" charset="0"/>
              </a:rPr>
              <a:t> (Circled in red.)</a:t>
            </a:r>
          </a:p>
          <a:p>
            <a:pPr lvl="1"/>
            <a:endParaRPr lang="en-US" sz="18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411480" lvl="1" indent="-342900"/>
            <a:endParaRPr lang="en-US" sz="2400" b="1" u="sng" dirty="0" smtClean="0">
              <a:latin typeface="Calibri" panose="020F0502020204030204" pitchFamily="34" charset="0"/>
            </a:endParaRPr>
          </a:p>
          <a:p>
            <a:pPr lvl="2"/>
            <a:endParaRPr lang="en-US" sz="1800" dirty="0" smtClean="0">
              <a:latin typeface="Calibri" panose="020F0502020204030204" pitchFamily="34" charset="0"/>
            </a:endParaRPr>
          </a:p>
          <a:p>
            <a:pPr marL="896112" lvl="3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lvl="2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3074" name="Picture 2" descr="F:\Work Stuff\Presentation 2015\Pictures for new presentation 3-27-15\Untitled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86" t="7429" r="3285" b="29538"/>
          <a:stretch/>
        </p:blipFill>
        <p:spPr bwMode="auto">
          <a:xfrm>
            <a:off x="478970" y="2057400"/>
            <a:ext cx="8221119" cy="3489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043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14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762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W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AYNE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S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TATE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U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NIVERSITY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791200"/>
          </a:xfrm>
        </p:spPr>
        <p:txBody>
          <a:bodyPr>
            <a:normAutofit/>
          </a:bodyPr>
          <a:lstStyle/>
          <a:p>
            <a:pPr marL="68580" lvl="1" indent="0">
              <a:buNone/>
            </a:pPr>
            <a:r>
              <a:rPr lang="en-US" sz="2400" b="1" u="sng" dirty="0">
                <a:latin typeface="Calibri" panose="020F0502020204030204" pitchFamily="34" charset="0"/>
              </a:rPr>
              <a:t>How to submit a Project Request</a:t>
            </a:r>
            <a:r>
              <a:rPr lang="en-US" sz="2400" u="sng" dirty="0" smtClean="0">
                <a:latin typeface="Calibri" panose="020F0502020204030204" pitchFamily="34" charset="0"/>
              </a:rPr>
              <a:t>: </a:t>
            </a:r>
            <a:r>
              <a:rPr lang="en-US" sz="2400" b="1" u="sng" dirty="0" smtClean="0">
                <a:latin typeface="Calibri" panose="020F0502020204030204" pitchFamily="34" charset="0"/>
              </a:rPr>
              <a:t>(Customer </a:t>
            </a:r>
            <a:r>
              <a:rPr lang="en-US" sz="2400" b="1" u="sng" dirty="0">
                <a:latin typeface="Calibri" panose="020F0502020204030204" pitchFamily="34" charset="0"/>
              </a:rPr>
              <a:t>Responsibility's)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Select your building by clicking on the down arrow.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Then select the next arrows. </a:t>
            </a:r>
          </a:p>
          <a:p>
            <a:pPr lvl="1"/>
            <a:endParaRPr lang="en-US" sz="18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685800" lvl="2" indent="0">
              <a:buNone/>
            </a:pPr>
            <a:endParaRPr lang="en-US" sz="1800" dirty="0" smtClean="0">
              <a:latin typeface="Calibri" panose="020F0502020204030204" pitchFamily="34" charset="0"/>
            </a:endParaRPr>
          </a:p>
          <a:p>
            <a:pPr marL="896112" lvl="3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lvl="2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099" name="Picture 3" descr="F:\Work Stuff\Presentation 2015\Pictures for new presentation 3-27-15\Select Build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131" y="1905000"/>
            <a:ext cx="5706985" cy="4583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194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14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762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W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AYNE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S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TATE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U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NIVERSITY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791200"/>
          </a:xfrm>
        </p:spPr>
        <p:txBody>
          <a:bodyPr>
            <a:normAutofit/>
          </a:bodyPr>
          <a:lstStyle/>
          <a:p>
            <a:pPr marL="68580" lvl="1" indent="0">
              <a:buNone/>
            </a:pPr>
            <a:r>
              <a:rPr lang="en-US" sz="2400" b="1" u="sng" dirty="0">
                <a:latin typeface="Calibri" panose="020F0502020204030204" pitchFamily="34" charset="0"/>
              </a:rPr>
              <a:t>How to submit a Project Request</a:t>
            </a:r>
            <a:r>
              <a:rPr lang="en-US" sz="2400" u="sng" dirty="0" smtClean="0">
                <a:latin typeface="Calibri" panose="020F0502020204030204" pitchFamily="34" charset="0"/>
              </a:rPr>
              <a:t>: </a:t>
            </a:r>
            <a:r>
              <a:rPr lang="en-US" sz="2400" b="1" u="sng" dirty="0" smtClean="0">
                <a:latin typeface="Calibri" panose="020F0502020204030204" pitchFamily="34" charset="0"/>
              </a:rPr>
              <a:t>(Customer </a:t>
            </a:r>
            <a:r>
              <a:rPr lang="en-US" sz="2400" b="1" u="sng" dirty="0">
                <a:latin typeface="Calibri" panose="020F0502020204030204" pitchFamily="34" charset="0"/>
              </a:rPr>
              <a:t>Responsibility's)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Input as much detailed  information in all the fields below. 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The </a:t>
            </a:r>
            <a:r>
              <a:rPr lang="en-US" sz="1800" b="1" u="sng" dirty="0" smtClean="0">
                <a:solidFill>
                  <a:schemeClr val="tx1"/>
                </a:solidFill>
                <a:latin typeface="Calibri" panose="020F0502020204030204" pitchFamily="34" charset="0"/>
              </a:rPr>
              <a:t>Preferred </a:t>
            </a:r>
            <a:r>
              <a:rPr lang="en-US" sz="1800" b="1" u="sng" dirty="0">
                <a:solidFill>
                  <a:schemeClr val="tx1"/>
                </a:solidFill>
                <a:latin typeface="Calibri" panose="020F0502020204030204" pitchFamily="34" charset="0"/>
              </a:rPr>
              <a:t>Billing </a:t>
            </a:r>
            <a:r>
              <a:rPr lang="en-US" sz="1800" b="1" u="sng" dirty="0" smtClean="0">
                <a:solidFill>
                  <a:schemeClr val="tx1"/>
                </a:solidFill>
                <a:latin typeface="Calibri" panose="020F0502020204030204" pitchFamily="34" charset="0"/>
              </a:rPr>
              <a:t>Method </a:t>
            </a:r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has three selections and they are explained below this form. If you select the </a:t>
            </a:r>
            <a:r>
              <a:rPr lang="en-US" sz="1800" b="1" u="sng" dirty="0" smtClean="0">
                <a:solidFill>
                  <a:schemeClr val="tx1"/>
                </a:solidFill>
                <a:latin typeface="Calibri" panose="020F0502020204030204" pitchFamily="34" charset="0"/>
              </a:rPr>
              <a:t>Direct Billing </a:t>
            </a:r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method be 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</a:rPr>
              <a:t>sure to include the </a:t>
            </a:r>
            <a:r>
              <a:rPr lang="en-US" sz="1800" b="1" u="sng" dirty="0">
                <a:solidFill>
                  <a:schemeClr val="tx1"/>
                </a:solidFill>
                <a:latin typeface="Calibri" panose="020F0502020204030204" pitchFamily="34" charset="0"/>
              </a:rPr>
              <a:t>Funding </a:t>
            </a:r>
            <a:r>
              <a:rPr lang="en-US" sz="1800" b="1" u="sng" dirty="0" smtClean="0">
                <a:solidFill>
                  <a:schemeClr val="tx1"/>
                </a:solidFill>
                <a:latin typeface="Calibri" panose="020F0502020204030204" pitchFamily="34" charset="0"/>
              </a:rPr>
              <a:t>Source 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Then notify your BAO to 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</a:rPr>
              <a:t>be aware that this project is being </a:t>
            </a:r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requested and they will be receiving an email from Deb Brazen requesting authorization.</a:t>
            </a:r>
            <a:endParaRPr lang="en-US" sz="18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lvl="1"/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Finally click 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</a:rPr>
              <a:t>on the “Submit” button. </a:t>
            </a:r>
          </a:p>
          <a:p>
            <a:pPr marL="411480" lvl="1" indent="-342900"/>
            <a:endParaRPr lang="en-US" sz="2400" b="1" u="sng" dirty="0" smtClean="0">
              <a:latin typeface="Calibri" panose="020F0502020204030204" pitchFamily="34" charset="0"/>
            </a:endParaRPr>
          </a:p>
          <a:p>
            <a:pPr lvl="2"/>
            <a:endParaRPr lang="en-US" sz="1800" dirty="0" smtClean="0">
              <a:latin typeface="Calibri" panose="020F0502020204030204" pitchFamily="34" charset="0"/>
            </a:endParaRPr>
          </a:p>
          <a:p>
            <a:pPr marL="896112" lvl="3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lvl="2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5122" name="Picture 2" descr="F:\Work Stuff\Presentation 2015\Pictures for new presentation 3-27-15\Input inf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2486" y="3276600"/>
            <a:ext cx="6191250" cy="3254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4891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14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762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W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AYNE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S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TATE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 U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Adobe Kaiti Std R" pitchFamily="18" charset="-128"/>
                <a:ea typeface="Adobe Kaiti Std R" pitchFamily="18" charset="-128"/>
              </a:rPr>
              <a:t>NIVERSITY</a:t>
            </a:r>
            <a:endParaRPr lang="en-US" sz="1600" dirty="0">
              <a:solidFill>
                <a:schemeClr val="bg1">
                  <a:lumMod val="95000"/>
                </a:schemeClr>
              </a:solidFill>
              <a:latin typeface="Adobe Kaiti Std R" pitchFamily="18" charset="-128"/>
              <a:ea typeface="Adobe Kaiti Std R" pitchFamily="18" charset="-128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791200"/>
          </a:xfrm>
        </p:spPr>
        <p:txBody>
          <a:bodyPr>
            <a:normAutofit/>
          </a:bodyPr>
          <a:lstStyle/>
          <a:p>
            <a:pPr marL="68580" lvl="1" indent="0">
              <a:buNone/>
            </a:pPr>
            <a:r>
              <a:rPr lang="en-US" sz="2400" b="1" u="sng" dirty="0">
                <a:latin typeface="Calibri" panose="020F0502020204030204" pitchFamily="34" charset="0"/>
              </a:rPr>
              <a:t>How to submit a Project Request</a:t>
            </a:r>
            <a:r>
              <a:rPr lang="en-US" sz="2400" u="sng" dirty="0" smtClean="0">
                <a:latin typeface="Calibri" panose="020F0502020204030204" pitchFamily="34" charset="0"/>
              </a:rPr>
              <a:t>: </a:t>
            </a:r>
            <a:r>
              <a:rPr lang="en-US" sz="2400" b="1" u="sng" dirty="0" smtClean="0">
                <a:latin typeface="Calibri" panose="020F0502020204030204" pitchFamily="34" charset="0"/>
              </a:rPr>
              <a:t>(Customer </a:t>
            </a:r>
            <a:r>
              <a:rPr lang="en-US" sz="2400" b="1" u="sng" dirty="0">
                <a:latin typeface="Calibri" panose="020F0502020204030204" pitchFamily="34" charset="0"/>
              </a:rPr>
              <a:t>Responsibility's</a:t>
            </a:r>
            <a:r>
              <a:rPr lang="en-US" sz="2400" b="1" u="sng" dirty="0" smtClean="0">
                <a:latin typeface="Calibri" panose="020F0502020204030204" pitchFamily="34" charset="0"/>
              </a:rPr>
              <a:t>):</a:t>
            </a:r>
            <a:endParaRPr lang="en-US" sz="18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lvl="1"/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All the fields from the previous slide are explained here.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Note the </a:t>
            </a:r>
            <a:r>
              <a:rPr lang="en-US" sz="1800" b="1" u="sng" dirty="0" smtClean="0">
                <a:solidFill>
                  <a:schemeClr val="tx1"/>
                </a:solidFill>
                <a:latin typeface="Calibri" panose="020F0502020204030204" pitchFamily="34" charset="0"/>
              </a:rPr>
              <a:t>Preferred </a:t>
            </a:r>
            <a:r>
              <a:rPr lang="en-US" sz="1800" b="1" u="sng" dirty="0">
                <a:solidFill>
                  <a:schemeClr val="tx1"/>
                </a:solidFill>
                <a:latin typeface="Calibri" panose="020F0502020204030204" pitchFamily="34" charset="0"/>
              </a:rPr>
              <a:t>Billing </a:t>
            </a:r>
            <a:r>
              <a:rPr lang="en-US" sz="1800" b="1" u="sng" dirty="0" smtClean="0">
                <a:solidFill>
                  <a:schemeClr val="tx1"/>
                </a:solidFill>
                <a:latin typeface="Calibri" panose="020F0502020204030204" pitchFamily="34" charset="0"/>
              </a:rPr>
              <a:t>Method </a:t>
            </a:r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has three selections as they are also explained here.</a:t>
            </a:r>
            <a:endParaRPr lang="en-US" sz="2400" b="1" u="sng" dirty="0">
              <a:latin typeface="Calibri" panose="020F0502020204030204" pitchFamily="34" charset="0"/>
            </a:endParaRPr>
          </a:p>
          <a:p>
            <a:pPr marL="365760" lvl="1" indent="0">
              <a:buNone/>
            </a:pPr>
            <a:endParaRPr lang="en-US" sz="1800" dirty="0" smtClean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marL="896112" lvl="3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lvl="2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>
              <a:latin typeface="Calibri" panose="020F0502020204030204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5266435"/>
              </p:ext>
            </p:extLst>
          </p:nvPr>
        </p:nvGraphicFramePr>
        <p:xfrm>
          <a:off x="914400" y="2057401"/>
          <a:ext cx="7467599" cy="3956258"/>
        </p:xfrm>
        <a:graphic>
          <a:graphicData uri="http://schemas.openxmlformats.org/drawingml/2006/table">
            <a:tbl>
              <a:tblPr/>
              <a:tblGrid>
                <a:gridCol w="7467599"/>
              </a:tblGrid>
              <a:tr h="3808516"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* 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Denotes a required field</a:t>
                      </a:r>
                    </a:p>
                    <a:p>
                      <a:pPr algn="l"/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*</a:t>
                      </a:r>
                      <a:r>
                        <a:rPr lang="en-US" sz="1600" b="1" u="sng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Requestor: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 Individual requesting the project (may also be the primary contact person)</a:t>
                      </a:r>
                    </a:p>
                    <a:p>
                      <a:pPr algn="l"/>
                      <a:r>
                        <a:rPr lang="en-US" sz="1600" b="1" u="none" dirty="0" smtClean="0">
                          <a:effectLst/>
                          <a:latin typeface="Calibri" panose="020F0502020204030204" pitchFamily="34" charset="0"/>
                        </a:rPr>
                        <a:t>  </a:t>
                      </a:r>
                      <a:r>
                        <a:rPr lang="en-US" sz="1600" b="1" u="sng" dirty="0" smtClean="0">
                          <a:effectLst/>
                          <a:latin typeface="Calibri" panose="020F0502020204030204" pitchFamily="34" charset="0"/>
                        </a:rPr>
                        <a:t>Contact </a:t>
                      </a:r>
                      <a:r>
                        <a:rPr lang="en-US" sz="1600" b="1" u="sng" dirty="0">
                          <a:effectLst/>
                          <a:latin typeface="Calibri" panose="020F0502020204030204" pitchFamily="34" charset="0"/>
                        </a:rPr>
                        <a:t>Person: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 Individual most familiar with the project </a:t>
                      </a: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</a:rPr>
                        <a:t>scope.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/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*</a:t>
                      </a:r>
                      <a:r>
                        <a:rPr lang="en-US" sz="1600" b="1" u="sng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Project Name: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 Specify the name of the </a:t>
                      </a: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</a:rPr>
                        <a:t>project.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/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*</a:t>
                      </a:r>
                      <a:r>
                        <a:rPr lang="en-US" sz="1600" b="1" u="sng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Project Description: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 Briefly describe the project, scope and requirements (room #, </a:t>
                      </a: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</a:rPr>
                        <a:t>   floor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</a:rPr>
                        <a:t>etc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  <a:p>
                      <a:pPr algn="l"/>
                      <a:r>
                        <a:rPr lang="en-US" sz="1600" b="1" u="sng" dirty="0">
                          <a:effectLst/>
                          <a:latin typeface="Calibri" panose="020F0502020204030204" pitchFamily="34" charset="0"/>
                        </a:rPr>
                        <a:t>Funding Year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: Fiscal year the project is to be </a:t>
                      </a: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</a:rPr>
                        <a:t>completed.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/>
                      <a:r>
                        <a:rPr lang="en-US" sz="1600" b="1" u="sng" dirty="0">
                          <a:effectLst/>
                          <a:latin typeface="Calibri" panose="020F0502020204030204" pitchFamily="34" charset="0"/>
                        </a:rPr>
                        <a:t>Funding Source: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 Account number the project will be charged </a:t>
                      </a: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</a:rPr>
                        <a:t>against.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/>
                      <a:r>
                        <a:rPr lang="en-US" sz="1600" b="1" u="sng" dirty="0">
                          <a:effectLst/>
                          <a:latin typeface="Calibri" panose="020F0502020204030204" pitchFamily="34" charset="0"/>
                        </a:rPr>
                        <a:t>Preferred Billing Method: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br>
                        <a:rPr lang="en-US" sz="1600" dirty="0"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Choose from the drop-down list the preferred method of funding the project:</a:t>
                      </a:r>
                      <a:br>
                        <a:rPr lang="en-US" sz="1600" dirty="0"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</a:rPr>
                        <a:t>IRB: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 Funds will be allocated for entire </a:t>
                      </a: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</a:rPr>
                        <a:t>project.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/>
                      </a:r>
                      <a:br>
                        <a:rPr lang="en-US" sz="1600" dirty="0"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</a:rPr>
                        <a:t>Direct: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 Account billed as progress of project </a:t>
                      </a: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</a:rPr>
                        <a:t>ensues.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/>
                      </a:r>
                      <a:br>
                        <a:rPr lang="en-US" sz="1600" dirty="0"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</a:rPr>
                        <a:t>To Be Determined: 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Funding of the project has not yet been </a:t>
                      </a: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</a:rPr>
                        <a:t>determined.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/>
                      <a:r>
                        <a:rPr lang="en-US" sz="1600" b="1" u="sng" dirty="0">
                          <a:effectLst/>
                          <a:latin typeface="Calibri" panose="020F0502020204030204" pitchFamily="34" charset="0"/>
                        </a:rPr>
                        <a:t>Desired Completion Date: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 Enter the date the project should be </a:t>
                      </a: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</a:rPr>
                        <a:t>completed(mm/</a:t>
                      </a:r>
                      <a:r>
                        <a:rPr lang="en-US" sz="1600" dirty="0" err="1" smtClean="0">
                          <a:effectLst/>
                          <a:latin typeface="Calibri" panose="020F0502020204030204" pitchFamily="34" charset="0"/>
                        </a:rPr>
                        <a:t>dd</a:t>
                      </a: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US" sz="1600" dirty="0" err="1" smtClean="0">
                          <a:effectLst/>
                          <a:latin typeface="Calibri" panose="020F0502020204030204" pitchFamily="34" charset="0"/>
                        </a:rPr>
                        <a:t>yyyy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  <a:p>
                      <a:pPr algn="l"/>
                      <a:r>
                        <a:rPr lang="en-US" sz="1600" b="1" u="sng" dirty="0">
                          <a:effectLst/>
                          <a:latin typeface="Calibri" panose="020F0502020204030204" pitchFamily="34" charset="0"/>
                        </a:rPr>
                        <a:t>Has this been submitted before: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</a:rPr>
                        <a:t> Check the box if the project has ever been submitted to FP&amp;M previously</a:t>
                      </a:r>
                    </a:p>
                  </a:txBody>
                  <a:tcPr marL="54818" marR="54818" marT="27409" marB="2740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084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5313</TotalTime>
  <Words>2840</Words>
  <Application>Microsoft Office PowerPoint</Application>
  <PresentationFormat>On-screen Show (4:3)</PresentationFormat>
  <Paragraphs>574</Paragraphs>
  <Slides>53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Austin</vt:lpstr>
      <vt:lpstr>Facilities Planning &amp; Management Design Services  Move Guide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Sensitive Equipment</vt:lpstr>
      <vt:lpstr>Sensitive Equipment (Continued)</vt:lpstr>
      <vt:lpstr>Sensitive Equipment (Continued)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Wayne State University FP&amp;M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State Hall</dc:title>
  <dc:creator>Frances Ahern</dc:creator>
  <cp:lastModifiedBy>Deborah Brazen</cp:lastModifiedBy>
  <cp:revision>253</cp:revision>
  <cp:lastPrinted>2015-03-31T20:54:12Z</cp:lastPrinted>
  <dcterms:created xsi:type="dcterms:W3CDTF">2011-11-18T14:50:36Z</dcterms:created>
  <dcterms:modified xsi:type="dcterms:W3CDTF">2015-04-15T20:11:07Z</dcterms:modified>
</cp:coreProperties>
</file>