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4"/>
  </p:handoutMasterIdLst>
  <p:sldIdLst>
    <p:sldId id="256" r:id="rId2"/>
    <p:sldId id="300" r:id="rId3"/>
    <p:sldId id="305" r:id="rId4"/>
    <p:sldId id="278" r:id="rId5"/>
    <p:sldId id="282" r:id="rId6"/>
    <p:sldId id="301" r:id="rId7"/>
    <p:sldId id="302" r:id="rId8"/>
    <p:sldId id="310" r:id="rId9"/>
    <p:sldId id="311" r:id="rId10"/>
    <p:sldId id="258" r:id="rId11"/>
    <p:sldId id="291" r:id="rId12"/>
    <p:sldId id="303" r:id="rId13"/>
    <p:sldId id="280" r:id="rId14"/>
    <p:sldId id="270" r:id="rId15"/>
    <p:sldId id="312" r:id="rId16"/>
    <p:sldId id="313" r:id="rId17"/>
    <p:sldId id="275" r:id="rId18"/>
    <p:sldId id="309" r:id="rId19"/>
    <p:sldId id="314" r:id="rId20"/>
    <p:sldId id="316" r:id="rId21"/>
    <p:sldId id="326" r:id="rId22"/>
    <p:sldId id="325" r:id="rId23"/>
    <p:sldId id="318" r:id="rId24"/>
    <p:sldId id="317" r:id="rId25"/>
    <p:sldId id="321" r:id="rId26"/>
    <p:sldId id="320" r:id="rId27"/>
    <p:sldId id="322" r:id="rId28"/>
    <p:sldId id="324" r:id="rId29"/>
    <p:sldId id="323" r:id="rId30"/>
    <p:sldId id="293" r:id="rId31"/>
    <p:sldId id="308" r:id="rId32"/>
    <p:sldId id="299" r:id="rId33"/>
  </p:sldIdLst>
  <p:sldSz cx="9144000" cy="6858000" type="screen4x3"/>
  <p:notesSz cx="6954838" cy="92408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9" autoAdjust="0"/>
    <p:restoredTop sz="94700" autoAdjust="0"/>
  </p:normalViewPr>
  <p:slideViewPr>
    <p:cSldViewPr>
      <p:cViewPr>
        <p:scale>
          <a:sx n="76" d="100"/>
          <a:sy n="76" d="100"/>
        </p:scale>
        <p:origin x="-8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2717A88B-02C0-4CB5-9A54-C79E2D3FC3D8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2"/>
            <a:ext cx="3013763" cy="462042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E23C5866-31B1-4BBC-AD23-AAE96F4CC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05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21547DA-0BA3-4942-B449-F4BB5960B98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F022A-2917-4DDA-9A82-06316464582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466AF9-B95F-4798-A4F9-9CB9D3E7562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DF5E7E-3BAA-4F73-A3D4-2597A36ADCC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27AB8-FDF3-4A89-AF7E-ACA910D3295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FAC4-EB79-4C96-BA74-AF5B876450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810F71-434D-4AF6-9781-76813409044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40604-46A4-480E-AAB2-D0D7DE1A6E8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19088F-223E-4F13-8808-EB1CC87D0D2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F061E-74E8-4C13-B534-04A22760720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5B5C2-EBFB-419D-9E79-5A9E5E2A4E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A2F708BD-9A5C-4F86-8C70-3C67E00CD1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for Payment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Reviewing Pay Apps</a:t>
            </a:r>
          </a:p>
          <a:p>
            <a:pPr eaLnBrk="1" hangingPunct="1"/>
            <a:r>
              <a:rPr lang="en-US" sz="800" dirty="0" smtClean="0"/>
              <a:t>And remaining employed</a:t>
            </a:r>
          </a:p>
          <a:p>
            <a:pPr eaLnBrk="1" hangingPunct="1"/>
            <a:endParaRPr lang="en-US" sz="800" dirty="0" smtClean="0"/>
          </a:p>
        </p:txBody>
      </p:sp>
      <p:pic>
        <p:nvPicPr>
          <p:cNvPr id="5" name="Picture 4" descr="http://www.clker.com/cliparts/G/8/R/X/p/7/invoice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2800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Waivers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All subcontractors or suppliers who submit a 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	</a:t>
            </a:r>
            <a:r>
              <a:rPr lang="en-US" sz="2400" dirty="0" smtClean="0"/>
              <a:t>Notice of Furnishing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	Claim against Bond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dirty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Advise contractor when one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           is received.</a:t>
            </a:r>
            <a:endParaRPr lang="en-US" dirty="0" smtClean="0"/>
          </a:p>
        </p:txBody>
      </p:sp>
      <p:pic>
        <p:nvPicPr>
          <p:cNvPr id="1026" name="Picture 2" descr="http://4.bp.blogspot.com/-kQKU1NM9UiI/TcmXYWlI6lI/AAAAAAAACBI/yNGx8kjNeT8/s1600/telephon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895600"/>
            <a:ext cx="344805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Waiver Logic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304789"/>
              </p:ext>
            </p:extLst>
          </p:nvPr>
        </p:nvGraphicFramePr>
        <p:xfrm>
          <a:off x="457198" y="1828795"/>
          <a:ext cx="8229603" cy="4114804"/>
        </p:xfrm>
        <a:graphic>
          <a:graphicData uri="http://schemas.openxmlformats.org/drawingml/2006/table">
            <a:tbl>
              <a:tblPr/>
              <a:tblGrid>
                <a:gridCol w="157148"/>
                <a:gridCol w="443720"/>
                <a:gridCol w="323545"/>
                <a:gridCol w="323545"/>
                <a:gridCol w="443720"/>
                <a:gridCol w="101686"/>
                <a:gridCol w="314301"/>
                <a:gridCol w="129418"/>
                <a:gridCol w="443720"/>
                <a:gridCol w="323545"/>
                <a:gridCol w="381321"/>
                <a:gridCol w="443720"/>
                <a:gridCol w="129418"/>
                <a:gridCol w="314301"/>
                <a:gridCol w="120174"/>
                <a:gridCol w="443720"/>
                <a:gridCol w="323545"/>
                <a:gridCol w="323545"/>
                <a:gridCol w="443720"/>
                <a:gridCol w="101686"/>
                <a:gridCol w="314301"/>
                <a:gridCol w="110929"/>
                <a:gridCol w="443720"/>
                <a:gridCol w="323545"/>
                <a:gridCol w="323545"/>
                <a:gridCol w="517672"/>
                <a:gridCol w="166393"/>
              </a:tblGrid>
              <a:tr h="14725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6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6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7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Partial Conditional Waiver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Partial Unconditional Waiver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Full Conditional Waiver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Full Unconditional Waiver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7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171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BlToT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BlToT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 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BlToT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6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06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Requests $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Some $ Paid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Requests All $$$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Britannic Bold"/>
                        </a:rPr>
                        <a:t>All $$ Paid</a:t>
                      </a: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669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Britannic Bold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6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61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260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Subcontractor requests progress payment</a:t>
                      </a: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Subcontractor has received a partial payment</a:t>
                      </a: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ctr">
                    <a:lnL>
                      <a:noFill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Contractor requests final payment</a:t>
                      </a: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Suppliers Subcontractors have received final payment</a:t>
                      </a:r>
                    </a:p>
                  </a:txBody>
                  <a:tcPr marL="5711" marR="5711" marT="5711" marB="0" anchor="ctr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711" marR="5711" marT="5711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b">
                    <a:lnL>
                      <a:noFill/>
                    </a:lnL>
                    <a:lnR w="12700" cap="flat" cmpd="sng" algn="ctr">
                      <a:solidFill>
                        <a:srgbClr val="7030A0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Partial Conditional Waivers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lnSpc>
                <a:spcPct val="80000"/>
              </a:lnSpc>
              <a:buNone/>
            </a:pPr>
            <a:r>
              <a:rPr lang="en-US" sz="1800" dirty="0" smtClean="0"/>
              <a:t>From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tier subcontractors </a:t>
            </a:r>
            <a:r>
              <a:rPr lang="en-US" sz="1800" dirty="0" smtClean="0"/>
              <a:t>when there </a:t>
            </a:r>
            <a:r>
              <a:rPr lang="en-US" sz="1800" dirty="0"/>
              <a:t>is </a:t>
            </a:r>
            <a:endParaRPr lang="en-US" sz="1800" dirty="0" smtClean="0"/>
          </a:p>
          <a:p>
            <a:pPr marL="68580" indent="0">
              <a:lnSpc>
                <a:spcPct val="8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1800" dirty="0" smtClean="0"/>
              <a:t>materials </a:t>
            </a:r>
            <a:r>
              <a:rPr lang="en-US" sz="1800" dirty="0"/>
              <a:t>and labor payment </a:t>
            </a:r>
            <a:endParaRPr lang="en-US" sz="1800" dirty="0" smtClean="0"/>
          </a:p>
          <a:p>
            <a:pPr marL="68580" indent="0">
              <a:lnSpc>
                <a:spcPct val="8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bond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68580" indent="0">
              <a:lnSpc>
                <a:spcPct val="80000"/>
              </a:lnSpc>
              <a:buNone/>
            </a:pPr>
            <a:r>
              <a:rPr lang="en-US" sz="1800" dirty="0" smtClean="0"/>
              <a:t>on </a:t>
            </a:r>
            <a:r>
              <a:rPr lang="en-US" sz="1800" dirty="0"/>
              <a:t>the project.  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	</a:t>
            </a:r>
            <a:r>
              <a:rPr lang="en-US" sz="1800" dirty="0" smtClean="0"/>
              <a:t>	</a:t>
            </a:r>
            <a:endParaRPr lang="en-US" dirty="0" smtClean="0"/>
          </a:p>
        </p:txBody>
      </p:sp>
      <p:pic>
        <p:nvPicPr>
          <p:cNvPr id="2050" name="Picture 2" descr="http://www.imageenvision.com/450/26121-clip-art-graphic-of-a-white-copy-and-print-paper-cartoon-character-holding-a-dollar-bill-by-toons4bi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386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5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/>
          <a:lstStyle/>
          <a:p>
            <a:pPr eaLnBrk="1" hangingPunct="1"/>
            <a:r>
              <a:rPr lang="en-US" dirty="0" smtClean="0"/>
              <a:t>Schedule of Values</a:t>
            </a:r>
          </a:p>
        </p:txBody>
      </p:sp>
      <p:pic>
        <p:nvPicPr>
          <p:cNvPr id="16387" name="Picture 3" descr="Page000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3674" t="2777" r="6866" b="37540"/>
          <a:stretch/>
        </p:blipFill>
        <p:spPr>
          <a:xfrm>
            <a:off x="990600" y="2286000"/>
            <a:ext cx="7299290" cy="3755571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1682"/>
            <a:ext cx="7024744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Retention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3074" name="Picture 2" descr="http://www.farmexim.ro/upload/Image/poze_pagini/CAMPANIA%2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3615942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3.bp.blogspot.com/-r5nggWvb1TU/UPCIR2q5c5I/AAAAAAAABJw/ryWKIZ9pzo0/s1600/10%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4" y="2098675"/>
            <a:ext cx="233362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encrypted-tbn3.gstatic.com/images?q=tbn:ANd9GcRgIlASls1AwqI-1GkVeKWC6KjacCgceZxr_e5rBpURc0va7G6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840" y="2057233"/>
            <a:ext cx="3481388" cy="204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://www.clker.com/cliparts/b/e/e/e/11949839881243335407note.svg"/>
          <p:cNvSpPr>
            <a:spLocks noChangeAspect="1" noChangeArrowheads="1"/>
          </p:cNvSpPr>
          <p:nvPr/>
        </p:nvSpPr>
        <p:spPr bwMode="auto">
          <a:xfrm>
            <a:off x="155575" y="-2430463"/>
            <a:ext cx="5076825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" descr="http://www.clker.com/cliparts/b/e/e/e/11949839881243335407note.svg"/>
          <p:cNvSpPr>
            <a:spLocks noChangeAspect="1" noChangeArrowheads="1"/>
          </p:cNvSpPr>
          <p:nvPr/>
        </p:nvSpPr>
        <p:spPr bwMode="auto">
          <a:xfrm>
            <a:off x="307975" y="-2278063"/>
            <a:ext cx="5076825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12" descr="http://www.clker.com/cliparts/b/e/e/e/11949839881243335407note.svg"/>
          <p:cNvSpPr>
            <a:spLocks noChangeAspect="1" noChangeArrowheads="1"/>
          </p:cNvSpPr>
          <p:nvPr/>
        </p:nvSpPr>
        <p:spPr bwMode="auto">
          <a:xfrm>
            <a:off x="460375" y="-2125663"/>
            <a:ext cx="5076825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4" descr="http://www.clker.com/cliparts/b/e/e/e/11949839881243335407note.svg"/>
          <p:cNvSpPr>
            <a:spLocks noChangeAspect="1" noChangeArrowheads="1"/>
          </p:cNvSpPr>
          <p:nvPr/>
        </p:nvSpPr>
        <p:spPr bwMode="auto">
          <a:xfrm>
            <a:off x="612775" y="-1973263"/>
            <a:ext cx="5076825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8" name="Picture 16" descr="https://encrypted-tbn0.gstatic.com/images?q=tbn:ANd9GcShmAz430puGeJjrqiV5BzGlWIscdlgftO6h0aWkBCCRfNaKKyWP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799" y="3892167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Waiver Matrix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6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SS and CP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Certified Payroll </a:t>
            </a:r>
            <a:r>
              <a:rPr lang="en-US" dirty="0"/>
              <a:t> </a:t>
            </a:r>
            <a:r>
              <a:rPr lang="en-US" dirty="0" smtClean="0"/>
              <a:t> WH-347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286000"/>
            <a:ext cx="6777317" cy="35089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Work classification</a:t>
            </a:r>
          </a:p>
          <a:p>
            <a:pPr eaLnBrk="1" hangingPunct="1"/>
            <a:r>
              <a:rPr lang="en-US" sz="2800" dirty="0" smtClean="0"/>
              <a:t>Rate Schedule</a:t>
            </a:r>
          </a:p>
          <a:p>
            <a:pPr eaLnBrk="1" hangingPunct="1"/>
            <a:r>
              <a:rPr lang="en-US" sz="2800" dirty="0" smtClean="0"/>
              <a:t>Boots on the floor</a:t>
            </a:r>
          </a:p>
          <a:p>
            <a:pPr eaLnBrk="1" hangingPunct="1"/>
            <a:endParaRPr lang="en-US" sz="2000" dirty="0" smtClean="0"/>
          </a:p>
          <a:p>
            <a:pPr lvl="1" eaLnBrk="1" hangingPunct="1">
              <a:buNone/>
            </a:pPr>
            <a:endParaRPr lang="en-US" sz="2000" dirty="0" smtClean="0"/>
          </a:p>
        </p:txBody>
      </p:sp>
      <p:sp>
        <p:nvSpPr>
          <p:cNvPr id="2" name="AutoShape 2" descr="data:image/jpeg;base64,/9j/4AAQSkZJRgABAQAAAQABAAD/2wCEAAkGBhQSEBQUEhQUFBUUGBcXFRgXGBYYFxUYFhcVGBYZGhwYHCceGRokHBUXHy8gIyopLCwsFR4xNTAqNSYrLCkBCQoKDgwOGg8PGiwkHCQsKSwsKSkpKSwpLCwsLCwpLCkpLCwsLCwsLCwpLCksKSwpLCwsLCwpKSwpLCwsLCwpKf/AABEIAMoA+gMBIgACEQEDEQH/xAAcAAABBAMBAAAAAAAAAAAAAAAAAwQFBgECBwj/xABNEAACAQIDBAYFCAQLBwUAAAABAgMAEQQSIQUxQVEGEyIyYXEHgZGhsRQjQlJicpLBM0OCshUWU2Nzg6KjwtHwNDVUdJOz0hdEw+Hx/8QAGQEAAwEBAQAAAAAAAAAAAAAAAAECAwQF/8QAJxEAAgICAgIBAgcAAAAAAAAAAAECERIhAzFBURMyUgQUIiNCYfH/2gAMAwEAAhEDEQA/AO40UUUAFFFFABRRRQAVjNUT0p242Ewsk6xPN1YvkS17cWJ4KBqSAbAbq4v0m6Q4rEkHESq8L5cqRZlhVj3Qwv8AOhtMrvcXG5brUyliioxyZ1rafpFwEBKtiFdxvSINMw8CIg2U+dqgsV6ZIBfq8PiX5FuqiU/ifOPWtcsCEC1rAcLWA9W4UzfakYNg2c8owXPtXs++uX55P6UdHwxX1M6bN6ZJdMmEjHPPOxI/BEQfbUbN6WMcb5RhVvu+alYj2zAH2VQG2i57sRHjI6r/AGVzGsfKpf5oeSu3xYU75WFcRdP/AFJ2jf8ATxeQw6/m5oPpK2j/AMRH/wBBD/iFUoyyfylvupGP3gxrU5v5WX8QHwUUVyfcL9v0dBT0rY8C18Kx5tDID/YnAp9hvTFiB+kw8D8ykkkZt4BkcX82rmID/Rll9eVx7GWt4drJdlkdA623XswO4gakHmv+eg3yx32NLjf9Hc9g+lHCYhljkJw0raKsuXK54hJFJRjfgSG8NauINeXZpVcAuuWJTmvILdYwDBQqHUjtE7rmwAG+u3+iOSRtlxNIzMrNIYM2rLDnIiUkkk2AJHIEDhW3HNyWzHkgo9F0oqr7f9ImFwrMhYzSroY4gGZTydiQkZ8GIPgapG0vS7i3/QRQQDm+aZ/YCiDy7XnVSnGPbJjCUukdezUXrgWL6Z46Tv4yYeEYiiA/Ama3mxqOnx8sl880733hppmB81L5fdWT/EQNVwSPRGJxqRi8jqg5swUe81G4jplgYzZ8ZhVPJpogf3q8+/IEH6pPWi/mKwzxpvMSctY1/wAqn8x6Q/g9s75/H/Z3/HYT/rxf+VK4fprgZDZMZhWPITxE/vV59O2I/wCWB8izfu3rSTa0R70gI+0rke9afzP7WL4V9x6Vw+04nNkljc8ldWPuNOga8wxRQuLqsLDmqxn22Fx66f7PxsmHIOHllhtraN2C8P1ZJjO4b1N7UL8Qr2h/A/DPSFFcw6C+lV5ZVw+NVQzSNFFOmiyMugV0+gxsQCOySCNOPTlNdCdmDVGaKKKYgooooAKKKKACsE1mobpft35Hg5ZlAZxZYlO5pJGCRg67szC/gDQBHdL+nCYQGKICXEkXWO9ljB3SSsO4nId5twG8jj0uyBIX6x2yyMzGGImLDrmOYqqAlst9bFt+thS2zpGZWMhJnzE4nNbP1pJzFrcLWyndltanN65eTkd0johBVZHP0bwxFjECPF5T/jpHGbKjQD54RchK6FPVmKtw4E+RqSnxSocpuXO6NRmkbyUageJsPGoLbODmjkaRhDnkCsYSDI8ESJYuziw1t3ATc3tuNKOTG6QwkxaK5UuhItqjdYhB3WZR7iAaWRSe6rt5IwHtYAe+ppdlPxnt/RxAX9bs3wFbfwFEe/1kv9I7EfhXKvupuaDEgJJLGzNEh5M+Zvwx3PvFKxYIt9Odv6KF1H4sjH+1VngiVBaNVQckAX90Ctyb79fOpcx4lej2Lf8AUsfGZ9POzMx9iU/w+ySPpKg5QqF/tMPgo86kaKhysoTwuERGBVQDxY3ZyOPbYlreF7VbG2Xif4u4IwSOoigWSeKM5HnhKZiquO0pAN7AjNuvuqo4zEZEPFmusagXLuVOUAceBJ3Aam1OsfjZMRHHHNpDEiJHh0Y9UoRcoLkW657AamyjcF4nXjlim2ZTjb0VjE43Dh0OHKsH0dIUY20usmVV0P0WG83B1IonxuUX6qc/1TqPWXAtVjTsiy9kDcF0A9Q0rOa2t7W1ve1rbzWcsW7o1TklVlR+XSP3DEgG/fKw89yg+BrVkY96WQ+AIjHsQD41L4naMcwB+TyyAi6v83G1juKsXDgf6IqLGHlF8yqqgmxeRQQv2silSfEW8q0WK9Ih5MQXAR/UU+d2/eJpWOML3VVfIAfAVmNgxsrq55QpJMfatgPM06j2VIf1Un9ZLHCPwxAt6jVWTQ2knC95gv3mt8TWsWKDdwu33VkYe0C1SmH2Gym4TDJ4jrGb25Vv7adjZbHvyn9hFX3yM/uAqXMrEgOokzq6RWIPaZ2VLqbgqcpJPAgndYU6iSSXum68RBc38DM9kXfwsamk2ZGNSucjjITJbyDdkbuAFOySfHlUOVuykq0h56MOjjS7SvIIxFg40kVFJa0smdYsxIF8qq7aaAldTvrtwFUb0U7Nywzzn/3Exy+McCiFT62SRvJhV6rrgqRzSdsKKKKokKKKKACiiigAqD6Y7BbF4Xq0ZVdZIpUzd1mikVwrW1CtltcXte9juM5RQBx7FdDMTIw6zASZl0EiT4e6j7Mgmjkt4FQL8ONQO39m4rCsiPhJFWQlVlmxTvGSFLWIgYG9gbBjrY2413+uXenXFzR4fDZSVgMp61lRWcSKA0Frg2BtJe3gNxNZ4JF5s5+nXgECcRId64aJIb+b6uT4nXxraCBUFgNCbtcklr7yxOrEjS5qHw+2HJ7LxS8crKY3ta4tbzH0bVIYTaSu2Ugo/wBRra/dYaP6tfCsHkbKiQ2S94VB3x5oj5xMUHtUKfXTy3+vPdVdTbyxGYKocdYGzlgsQLRoJBm1LHMu5Qb3OulReNeSdg8wZkIbqBkyRMVGZgFYljcWs5IJseVHx27FnSLsRWKa7JUjDw3JY9WhJOt8yhh7AQPVTqsmqZogrKi5tzrFZFICKhjfMuMOZ4nR0CqpLQRZxkkyjVg4UlrC4DjeNKfQ42NxdJI2HMOp9uunrpTZ6zIYYkkiKl4YY+sjbOgeSOFbtHIobLmBuRc24VYOlPQTGw4aWeOTAs8aNIw+THOyqCzWaR5LtYEjTU8a3xzM8lErsc4Y2jvKeUSmU/2Lhf2iBTfG6XWeQQBgR1MZWXFyXButlusdxyvv1YDWmmJwzSC00+IlHIyFU3fRRLKoPKs4XBpGLRoqA78o1Pmd59ZqdIe2NMHshOuynrFjZGMcXXSER5GiFiysMxIck20Bva9S0ex4FNxDHfmwzn2vcim6t8/D4icf3an4gVJ/kLnwA3kngPGiUmxpIzm0tw5DQezdWKbYTaUUpYRSK5XvZSdPHUC48RcU5rJp+SkFFFFABWHzWsnfJCp4u7BIx+NlrNS/RHB9btDDLwVnmbfuhXs/3ksRsfq+FVBXJIUnSs61srZ6wQRwp3YkVF8lAF/M2vTusCs13nIFFFFABRRRQAUUUUAFFFFABVA9NTgbOjvrfE4f94n8qv8AVN9LcIbZUhIuVkw7L4H5RENPUSPWaT6Guzimz4leAJIFcRFk7QGirqpBOq9hl1BG6o7GwXJRA8yaMse8m28s51Ed919TuvasQq7OcpushGRDfKTGMplf7KgXt4rxtU9hsKI1sLkk3Zjvc8zy5AbgPXfnbx2b1eiH2YojkDzKJLADKUIOH49iMmxHqvpdSdxntsOGw/WAhgpSUMDcEBgrEHj2Xb/QpnjMEZXiVGyv85Y2uCFjLZWHFbgbtRcka1FyY7qVnjfshlkSWIkXSRlIWRBfUXKk23jXeKKy2HWie6Py3hyHfE7x/sg5k/suB+zUjUD0axF3k/nI4ZfWLo3xX2VPhSaymqZcXoxRSghNZ6g1NDs32YV+VYUNubE4cD7wkDr74/aRVx9N0sq7NUxM4TrkWZUbKZI5AyZCeRYrccb1Qsfh0Mbdb3AMzEHVQuuZbahhbS3Hzqw+knaUo2bsyGc3mlKSzHTUwQ5mvbS+eRL20vurp4nUTDkVs5bDjMqKQ88CsAUzktGRuFs+ZCPDTdUhDtdlsJwMp3SpfKOWdfoj7QuKW2Q4XDKGICqXQ33G0ji1uPlxqOxGGu7iBCRYXjByRgm9y9yMt7/oxvtcjXRaborpDvF7YVZI3jyOI+szOzFYgXTKAGHfI32W/nya7QOIniLnOYk+cYECGORUsSFTV30v2mPA1jBwtHKsjgu6AAxuEsoP8lbRTp2WFwbWNtbWTF4lZcLK6HMrQzWPH9E4II4EbiDuotRqgpsjujmDAeZ/q5Y0GvZVlWQ79TrlHqNTtQnR1/nJxwIgYetZFPwFTdYz7NIqgoooqBhVz9FuDzT4iX6iRxDXi5aVxb7vU+2qaq3IHOul+itVOzxKpv18krnXdZzEq+BCRICOd634VuzPlei3is0UV1HOFFFFABRRRQAUUUUAFFFFABVO9LqMdj4nJoR1TX5ZZomufAWv6quNV/p/hhJsvGqb/wCzykW5ohce9RQB5v2W74eIMwBuWjJkuovEe1GkgJVbZlNmH0gdxFPxtwut44yLi+aUhUXyym7jx0HjTc7Tdw+FsGQzrOqX1aRoQpvwEaqMxuDrl8ipPsR21aRZBxjsUQ+TZjcjhm08qwlXk2ViABmeMkySkkohUGOEFgSQG0GoB1ubgcact0PcsroIQVuMi3Fw2hOdgBm5XAG/Wt9m3V0AzZImu0Z7yXR0st9V0kJC3ym2njbomFgVIIOoI3Gpcmuh1fZWejuD6uSIHVsk0Z5dghrf3Zq0VX8LpOnhiJl/EZh+dTjTCpmOJuVrGQUkZzWvWnn8KiyqFnKhSWtlAJa4uMoHauOItemm30cQYNJw11XENCrd9YZpIVw6G5uGsjDXcuW+42WLggqwurAhvIix9xNQW0toS4vEQpdy8SphmyrdzLCsmoHG4Ym/ju0rXjppoiWmhjhtjvc9skBmLN/J5zcpGDpmN7luAtcbhUpDCqKFUWUbh57yTxJ4k761w+11XKhAI3KYtfGxQnMCedzvprtPHOuq5IlPF+09/BQcvvaiSbGmkKYnZjTyWjJDxxsw+qxd1CI/2SI5PI2NQp2usSSkHszRyJJHcZklKOqvlve9+y3MWNOMJswzNIQryNcB2mYxi9rqMtr2sdAEIAI3XpttTo1JEsrgRsrIL9X2RHYgWs9iQSRqOPCqjXTJd9omejo+dl/oofjJU7UL0fHzuI8OoX3St+Yqarnn2axCisMgNY6oVIzYHXxroHoiwOXCzSLYQzzF4QN1gqpI4HAPIjkDlY6XrnrMqgkkKALknQADeSeVdJ9FWzZocLL1ilIpJWkw8Z0KRsFJOX6AZszhOGbcL2ro4O2ZcpdaKKK6TAKKKKACiiigAooooAKKKKACojpfIF2fiydww85Pqic1L1WPSbiCmyMaRv6h1/GMp9zUAeftnbGnVHxij5vMkBbvAOI4WyyDeFbOtmBGq23kAy2FxQcbrMLZl32vuIP0lPA+o2ItXSvRZshJdl4iOUZkmmlVh9nq4oz5HsVyhcM8OJeF2XroC4vwcK7IcwG7Nk1HirDhbGcbVm0XTomGwIeRF1BVXYstrgGyqNRYjNc2P1DSM2IfCsMwJVzbsjsycCRfuSDS4JsRxOhCOF2pISw7Ku7aqqtJIAuirY3AA1N7HvE31pHaGwppit26vW5eQmSU23DKDlUeFx+VTSWn0G30NRtHrJgygqvyxTY2vZnXfYkfT5mrQBVOkwJheVAxfJJC+YgAm4hc6DQbiPVV76uxPmfjUTXouLEVgNZ+T+NLUVFDsbtCR41Wf4WOGx4mVQzJiswBbKD1cIBJNtFBNyeQq3ga1RMfhuvmRgBvkl1UshzuSA4uNCMg/aHOtONbIk9ElgYnkUspVS2udwS0n2gv0U5A8OHGsrhCrDMWWWxs4N82liVvoV5qQLe+lcHjs97jK695d9r8QeKnn6jY08xlmiItcmwUDQ9YdEseBBN78r08ndBSQlseQlZA9usDlmtcAqwVY2F9cuVAvgVN/FPpG/zAX68sS+rNnP8A26b7WwzwMj5xocqy2sAT9GUfVa1r7jpuIFM8ZtuPEjDBLhiXdls1lKoVsGIs2raEX032NLHeQ71RIdGxpO3OUD8EaD/Eal6jOja/MX+vLM/9vKP3Kk6yl2XHoKxbxrNFSMabUgzYeZRvMb28wpYe8Cu8bCxwmwsEo3SxRyD9tFb864kRofI+8V2DoL/uvA/8rhv+yldXB0Y8vZOUUUVuYhRRRQAUUUUAFFFFABRRRQAVUPSz/ufFD6wjX8U0Y/OrfXNfTFtlmiTBYcBpHaOWUt3I40fMmY78zOgsoubI1JjRA9HPSPDgdmdXGOtxTSznIAWWP5xgrS5dwsoIXe2m4HMKThsS08zvOXjLtnaZlDOz6WuRog18rC2gp7gujkaLZi8jElmYvIgzHfZUYAeu5p5HscAHq3ZTfc3bXhx0ce0+VYPkT0jbGtiOGnMUl2IsbLLY3Ur9CRTxUXvf6pYb1qSm7x8NPZUBioTC2Z0C8DbWORd5sdLMN9iASL76kNmYrMpUm5jOW/NTfq29gK+aE8aia8lRI/aUNp5j9aBG/B1in4CrS7bzz19utQe0ovnY+TxyIf2WB+D1I4eXNBGeaJfzyi/vBof0oS7Nnlv4VpesVusRNZGg12rj+rgc8SMi880hCD4k+qksFs9ChPb0MgARiudVVECm2rawggcwN9Mukj26oHcrPMw8IV098nuqQw8ww8KIxGdEQkE2sSLkseAzZvE8OY2jpGbVsgHlayyAWkUC67s1xcj7rgeogcRTzZe3M7FxE+Qfoy5VFvqHY7zf6IAGgza66JNAZFklizSZL9Yb2BXViqKd5AuQPC1zesbBgj+UnMiMZFzxsRmAZe+FB0GZWD3tfsmq0hdi+1JJ8TC6R3YMLWjAWLeD2pG727dcVDxbOkhmQSZBaIsFQlrdtV1JFr9k7r1f2N99U3pBN8/KR9DDr6ietf8AypKV6Ct2TGwY8uFgH82p/Hd/8VPq1hhyKq/UVV/CoX8q2rB9mq6CiiikAMbAnkCfYCa7B0F/3Xgf+Vw3/ZjrjGPiLxSIpAZ0ZATewLArw141bPRz01b5W+FxWMj7KQRQQ9Wka9YQ5Kx2GbKqBF7ZJJbyFdPB5MeU6vRWAazXQYhRRRQAUUUUAFFI4jFLGpd2CKouzMQqgDeSToB51Vcb6UsEukRkxJvY9QhZB/WNlj8NGNKwLhRXOJfSvKT83ghb+cxKq1/KKOQe+qdt7pttSeUlc2GjTuLhpIjffq5k7bncLZQNN16WcfZWLOk9PfSNDs0KpAlnkuUizqnZH03Zu4t9BoSTuGhtxqbpJPLPLM/Vy9c+dlQZStlVAEbMQQFQABt/MXpKLahklZ8WUnZ2JeWSJRJG1gAGBHZQBQMthl37r2k5tjwnvQxX55FU+1AD76ynPx4NIwoWw+IV1zIbjdyIItcEcGFxp4jgQadwHSqztcPhFEsJuCwRlkJbeGK6jVhobXOZb7yCRUj0c238oViVyMpAYA3U5gSCCdeB0P51lj/JdF5eCYkiDKVYZlbRhzH+fI8K53/CcmFnYKQwTPHZh30Dki5Gt9NCN3jrfo1R2L2JCz9Y0SFr3JIOp33IvlPrFVGSXZLTfQnju1CsguMhWSx3hHWz+sBgT901tsyTsNFxQll8UZrgjyLEH9nnTlX1uded+IO+9REmHMbhVNit2hbfoNCp52BykcVINTFpqinp2StOotQKQwcgkQMBY6hlv3WXvDyHPkRTTH7WjUAXJS5EjICwVQO7deZsDlvYZueiUXYNkNtwPiZmWAFrARmTdGoDFnObiSzEAC5st6e4To8VLNeIsdSSr3JO8l2zMfMipNJlZVKFShHYy2y2+zbQU5hXTzqs30gx8lfxCGA5yDCeEiWy38WXT1OKidmSssgzWvEwlUqLBoyWJsBuGUuthpqLaVd5j2T4ixB1BB3gg7x4VVcZsxcPPHKmkRzqU35CQGOX7JtfLwIPOqTvQutlsfQH/V6pG1hefFeJgj/u0U/vGrHsraKvCq3OdFAYHfYGyt46ZQeR9VV3a7ZZsQeUkEnqKwt+R9lSlToPBbZe8fM/Gta3kHaPmfjWlYmgVqSeAraigBIoaaYvZMcosQUvIJWaOyszKGAJYgkd69+HC1PGa+grdVtTTa6Bqy4dDOnzRPFhcY+YPZMPiG7zNwimO7rD9F9M3GxvfpgNefsbg1ljaN+64tfip3qw8QbH1W410b0UdL3xWHeDEm+KwhEcp3mRf1cnjcAgnja/GuvjnktnPONMvlFFFamYXqudLOl64QBFUSzyAmOK9hlGhkkbXJGDpfeTYAE1J7f2ymEw0uIl7kSFzzNtyjxJsB4kVxvDySOXnxBvPOc8vJLaJEvJUXS3O9Z8k8FZcI5M32iHxL9ZjJDiGBuqEZcPF/RxXt+05Ymw3Vo844AG27kPKkpJSfLlWlcbbltnUklpG7Sk7yfgK0oopARHSPYxnTNGbSqLd7L1ifUY3G7hfTeOOjTops/ERl+tzpHlsqOb9q41UXOUAAi/G/ssVFaZvHEjFXYjjMEkqZJFDKSDY3Go3EEEEHWs4PBpEuWNQig3sL6niSTqToNTypWksTiljALG19FABZnPJVGrHy3cbVCt6K12P0a4rYLfxqPgXEMb5VgT7fblP7IOSPyJY07OzFI+cd5PvM1vwIVX3VevJGxLEAJ3mVfvMq/EioDbuPSRBHHmltIjOYyLKFvcCS4Gcg2sL6E7qsseDiUWWNAPBEH5U0l2Dh2uepjBP0kGRr8wUsRTjSdg7ZXMDGZkeKKVsOpYP1bR5mfKAHPabuXC3W5OhJ0tTxtgSW0nQ23BocoH/TfT2UhtTCnDuoBYk9qJ+zcFd4bSxI3G3eVtwuamdk7SWYsMhVlAJFwy2Omh8+Bq5XVrolNWRuDR8MxMigRk9oqcyMfrLcArJpqCBmA4kC1hw2KSQXjZXA35Te3K43j10htbDNJCyJbMctgTYaOrHXnpUfsjZjRFmcjMRlCqb2FwSSdxOmgHjS01b7Dd0Ssz39VM9q7LaVECsoKlic17G4HEX1FuXGnC79aVll4Cs062aNXoiNlbI6pmdmDMwyi18qrcE77EkkA7uApl0gw9pUYi6yr1TfeXMV9qsy/s1PUhjsIssbIxygi+b6hXtK/7JF/IHnTUm5WxY0tDTYWOLoY3N5IgAT9dDoj+emU+I8akqqmx5JTPh3ZAiuGQnNq2eMlRbgpZQwv4Va6U1scQoooqBhRRRQAUtsHG/Jdp4bEjRZCMLP4pLpEx+64XXlakaZ7TjLRSqN5RivgyjOhHiGVauDqSJkrR6IoplsbH9fh4Zt3WxpJ5Z1DfnT2u45Sgel3E/MYWHhNiFZxbekCPMR+JU99UeWW4A8Bfzq6elrBk/IpvoxyujeBniZEJ8M6qvm4qjVy8/aOji6CiiisDQKKKKACiik8TiVjRnfuoCzc7DgPEmwHiRQAnicSQyxxgNLJfKDfKqjvSORqEHtJ0Hg/w2FWK7XLO2jSNbO3hp3U5Iug8d5a7GwpRGklt1stmk+yB3Yx9lBp4kHwpaR7n4eFNvwgXtm74k8NPj/8AVJq9q1opIYus441uHHOmtFOyaFcXhElXK4uL3GtiDzBG41phMNHCuVBYHU6klj4k761op5uqDEVea+6kqKKkYUUUUAFYeIMCrbmBU+TAqfcTWaKAKzJm+TnhJGp9UkB/8o/fVkjlDqrDcwVh5MAw9xqsbUwmI6+aONGKTXdWVdAXUBwXJyoLg3vry3irBs3CGKGONmzFFCk89+6/AXsPACtJRpCytjmiiisxhRRRQAVonfHmPiAay71rF3l8x8RTQHWvRpLm2Rgvswqp/Yuh/dqzVTfRDMW2PhWPHrj6vlE1vdarlXoHGVX0j4cTYL5Obj5RJGhI7yqrCWRl0PaCRNbxIrmGL2fNh1vL86g/Xop08ZoxcoftrmU8SNa6B00Mq4pJHjc4ZYGUSRqX6uRpAXMiJdwuSNLOFNrvewNxDNiZHaBMJ1UkuILGJyxMSpGuaSUmLVlF1UAEXaQC4sRWHIm3VFxdbKpG4ZcykMp3MpBU+saVmpvHdGmTEiPF4eFZZY5JFxGDeWLN1bRhxIuhzXlWxbOCSB5J/wAUm1yYmQj+ciikt5lOqYn11jKFOjVchDm/C1a9YeVPz0ZxY/W4S/imJXy4ms/xZxe/PhLc7Yq3wpYlZojutppjWzvDHbRnMjeKwLnsfAu0fsqYbozi+EmC9a4k1GbQ2bLhcRhziHgImEsKdWJVs3zT69adbkBRbnTjETkmPGckAcveeda0UVmaBRRRQIKKKKACiiigAoorBcCgDNFJmStSx50ALVjOOdJBDyrPVnwoA36wUdYKwMO3AfH/ACpKZ1TvvGn33Vf3iKdALdb51jraYNtnDj9fF6mLfug1om3ICbCQk+EU5/8Ajp4v0LJEiZa1LUmshIuseJb7uGxB/wAAFLx4LEN3cLiP6wRQj2yyD4U8GGSE6Y7axpjhbL33BVPshiEMjfVRc3eOmYqKsuE6KzOLyMkY4iO8z/jZVjXzyv5cal02JCIpIchySqUlJJMjggi7MdSRe4GiqdwFNJJ7IlK1o6PsTZS4bDxQJ3YUWNfEKALnxO/10+ql9COlLdnBYs2xKL82/wBDFxpp1qH64A7aHUG58rneuyznAionA9FMLDiJMRFBHHNKLO6i2YXBOg0FyASQBcgXvUvRTAovSXY2K+XvPHCJ4WgjjAWRFljZHkdsqyWVg2ZSe0vdHKxhtibITF7THyjCyvFHhXBXFYciNJTOpBAcFGdkJ1F9F311OsWqcVdjs43sPaGGhE0JmiiEWJxKpFJKiNFEJT1a2ka4FrkedbjZanAQ7SV5pHjxjySOryyBsKMVNC4WPNlyCLK1lXcp5musYnZkUn6SKN/vIrfEUvHEFACgAAWAAsABuAA3CkoJNsLOSjpJhnQiOYyEqwAijxDvqpAKhY7g+JtY8qi9gdGYJcLG00by9ZDGCJnkZlYgNM63a8RaQADLY5Yl1OY12PbOCeXDyxxSGF3RlWQC5QsCMwFxciua47FHABI8cohVVVUmjDvh5BGgGVezmjksukbDW2jGs3BxX6R3fZB4vYk0J7AbExDdYj5Sg5MpsJx9pbNzWmEOOjZsocZxvRrpIDyKPZr+qr7B0RMmFOKxeKxWEbKZQscnVx4aMAsquhBEjhbFy283AsBUZgsK02FiGNSOZ8t26yNLAEsVurC0bZCuYCwBzcqiUKVsuM2V0qRvBHnWjL4++niYXZjtHHE5iMjARmF8ZEshB7qMw6pr7uzz0N7U8l6KQKCxnxaKBck4qygcyXXT1ms8aLzIUg8/fWMx8alsN0fw0obqsXiZApsxjxavlJ3AlUI//K1xXRPDxqWkxeMjUWBZ8WiLc7hdowL6H2UYhmRYJrJDDfceenxqTwXRLCSAlMRiJwN9sbnA8+qtalJ+jGz8OjTSQIVjGZnk62YgXA7rM19SOFPFBmV2bakSmzTRA8jIpPsBvWsW1YW7sgbwRZXPsRDVu/hVIMOcRFg51wyAEypBFAgUkWZVdkkddRuXjvqckme5BdtLjvNwptJdoWbZQVRz3cPi38sPIo9sgUUsmzsW3dwgQc5Z4U9qpmarGuy58VtAQDEy4aI4VpEMQjzNKkoRsxZSSAHRrAjQjdqadY/YM2AbDCTFyYoYiXqSJUQFCYpHVlZe1vjsVNwQ3AiqUNWTm7KxH0Zxjd6XCRA/USWZx4dvKhpZuh2X/aMfOOYUwYX2XubVZsRs5pYpEGZOsjdQwBBBdSoIPMFgfVUj0O6G7Pl2fhnODwzl4Yy7NEjMzFBnJZgWJzX1NOCy/wAE5FRh6GYMgEq0/DNJiJJQfPI4W/hansexsJAAwhwkQGgZkhXU7hnk1vpz4UY1sFg9oYqFOpwuZcMRHpGr2SUl0Fsp/SBTbilN3lw2MxeBiHV4tRiSZIwC65eplGZ9MtkbKd/H1UYtyqxXofQ7eg6xY48RDnc2VI3UkmxNvmyQDod9t1O8TtAojuzyFUVnaxYmyKWNhfU2GlTPTLZMghwowmHzrFiUkeOLqo7RhJQxUMyrcFgbXF/fVdxWGx1ssWzpTmDAtNNho0F1I1CPISNd1EuJ3oLI3aEmPGz1x7NhoY2MDJDlaaR45pEUB5GOVWIcHsr6xVhfClWN1awJvoRoD5VNYDozk2fh8JibTLHFHG4AfK5QDlY2BC2vbd46N4vRXs0r28IjE6nM0rka82cmtJcSfQlIgehfQ2HFpPNjT8qmE2Ihyuc0MAR2RRHH3VOXKwNie0CLcU+juwtomCKN8NFCYlWJpJpi2fquxnWOJcxBCgjM6314EGug7E2DBhI+qw0SRR3LFVGhY2BJ4k2AFzwA5VICrcU9MVlCxHo8xMrRGXFxKsUqSr1OGKuHQ3BV3mcrcaHmN/Cr1lpSimlQgooopgFFFFABRRRQAVo8IYWIBGmh1GhuN/jrW9FAEF0y6PHHYOXDrKYTJks+XOOw6vYqSLg5bHz47jTekHR7aRhljEEOIaaORBJDL1OVpFK5mjmBt3iey53bhXT6KTin2BzzppgJIoNmRdVJLFh5I3laGN5Spw8LCPsoC2VnOptoB46xuzwmNxGGiEUzxpMJpi8EqRhYo5cqv1qqCWkaOwF+74V1WsCk4pux2cw2tgZ4NpYxhg8RLHiTBIkkCxuPm4RG6uGdMpzZje+t61PR6fF4nCpLgpUginWeV5zBlIjSQKgRJHLXZx7K6lRSwV2FlA6c7FWFsJNhcEXZJWEpw0SdZ1TQSoVIGW4LMh1NroN2lVzFbVldHjbZm0/nEdP9nUqc6MupD2A1rsVYtQ4J7YWVjbOw5sZsk4dyqYiWCMOW7olARmvlvpmUjS9Rf8UtoMbtNgVvqcsGIbU6nvT1fKKpxT7FZUNk9Dp48bFPLiY3SJJVEaQGO7S9XmJYyOSLRr7Kk+lnROLaESRytKnVyLKjxPkdHUMAQbHgxqcooSoClr6OMOr3zYuRiojBbES5QtgGJKsDc2vfeTVhwGykiiMcSlEQCOMAm4RVUAAk3567+NSdFMBisNwb594N7EafVXiNBY251lwSCLNYlOYNtM3Hlvp7RQAzUENezau19+4KQPVuoSHMHYggtcC+8LYDdfS5F6eUUAMlTTRCozrbmQLXJ5D/ACrKxm4uG77E79wDBfVup5RQAwdDkU3cELwBJubcOdrgX3XpZ5CNFF9DvDHUDny8eNOaKAGZxT8F9zfznsvlXT7VO6zRQ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QSEBQUEhQUFBUUGBcXFRgXGBYYFxUYFhcVGBYZGhwYHCceGRokHBUXHy8gIyopLCwsFR4xNTAqNSYrLCkBCQoKDgwOGg8PGiwkHCQsKSwsKSkpKSwpLCwsLCwpLCkpLCwsLCwsLCwpLCksKSwpLCwsLCwpKSwpLCwsLCwpKf/AABEIAMoA+gMBIgACEQEDEQH/xAAcAAABBAMBAAAAAAAAAAAAAAAAAwQFBgECBwj/xABNEAACAQIDBAYFCAQLBwUAAAABAgMAEQQSIQUxQVEGEyIyYXEHgZGhsRQjQlJicpLBM0OCshUWU2Nzg6KjwtHwNDVUdJOz0hdEw+Hx/8QAGQEAAwEBAQAAAAAAAAAAAAAAAAECAwQF/8QAJxEAAgICAgIBAgcAAAAAAAAAAAECERIhAzFBURMyUgQUIiNCYfH/2gAMAwEAAhEDEQA/AO40UUUAFFFFABRRRQAVjNUT0p242Ewsk6xPN1YvkS17cWJ4KBqSAbAbq4v0m6Q4rEkHESq8L5cqRZlhVj3Qwv8AOhtMrvcXG5brUyliioxyZ1rafpFwEBKtiFdxvSINMw8CIg2U+dqgsV6ZIBfq8PiX5FuqiU/ifOPWtcsCEC1rAcLWA9W4UzfakYNg2c8owXPtXs++uX55P6UdHwxX1M6bN6ZJdMmEjHPPOxI/BEQfbUbN6WMcb5RhVvu+alYj2zAH2VQG2i57sRHjI6r/AGVzGsfKpf5oeSu3xYU75WFcRdP/AFJ2jf8ATxeQw6/m5oPpK2j/AMRH/wBBD/iFUoyyfylvupGP3gxrU5v5WX8QHwUUVyfcL9v0dBT0rY8C18Kx5tDID/YnAp9hvTFiB+kw8D8ykkkZt4BkcX82rmID/Rll9eVx7GWt4drJdlkdA623XswO4gakHmv+eg3yx32NLjf9Hc9g+lHCYhljkJw0raKsuXK54hJFJRjfgSG8NauINeXZpVcAuuWJTmvILdYwDBQqHUjtE7rmwAG+u3+iOSRtlxNIzMrNIYM2rLDnIiUkkk2AJHIEDhW3HNyWzHkgo9F0oqr7f9ImFwrMhYzSroY4gGZTydiQkZ8GIPgapG0vS7i3/QRQQDm+aZ/YCiDy7XnVSnGPbJjCUukdezUXrgWL6Z46Tv4yYeEYiiA/Ama3mxqOnx8sl880733hppmB81L5fdWT/EQNVwSPRGJxqRi8jqg5swUe81G4jplgYzZ8ZhVPJpogf3q8+/IEH6pPWi/mKwzxpvMSctY1/wAqn8x6Q/g9s75/H/Z3/HYT/rxf+VK4fprgZDZMZhWPITxE/vV59O2I/wCWB8izfu3rSTa0R70gI+0rke9afzP7WL4V9x6Vw+04nNkljc8ldWPuNOga8wxRQuLqsLDmqxn22Fx66f7PxsmHIOHllhtraN2C8P1ZJjO4b1N7UL8Qr2h/A/DPSFFcw6C+lV5ZVw+NVQzSNFFOmiyMugV0+gxsQCOySCNOPTlNdCdmDVGaKKKYgooooAKKKKACsE1mobpft35Hg5ZlAZxZYlO5pJGCRg67szC/gDQBHdL+nCYQGKICXEkXWO9ljB3SSsO4nId5twG8jj0uyBIX6x2yyMzGGImLDrmOYqqAlst9bFt+thS2zpGZWMhJnzE4nNbP1pJzFrcLWyndltanN65eTkd0johBVZHP0bwxFjECPF5T/jpHGbKjQD54RchK6FPVmKtw4E+RqSnxSocpuXO6NRmkbyUageJsPGoLbODmjkaRhDnkCsYSDI8ESJYuziw1t3ATc3tuNKOTG6QwkxaK5UuhItqjdYhB3WZR7iAaWRSe6rt5IwHtYAe+ppdlPxnt/RxAX9bs3wFbfwFEe/1kv9I7EfhXKvupuaDEgJJLGzNEh5M+Zvwx3PvFKxYIt9Odv6KF1H4sjH+1VngiVBaNVQckAX90Ctyb79fOpcx4lej2Lf8AUsfGZ9POzMx9iU/w+ySPpKg5QqF/tMPgo86kaKhysoTwuERGBVQDxY3ZyOPbYlreF7VbG2Xif4u4IwSOoigWSeKM5HnhKZiquO0pAN7AjNuvuqo4zEZEPFmusagXLuVOUAceBJ3Aam1OsfjZMRHHHNpDEiJHh0Y9UoRcoLkW657AamyjcF4nXjlim2ZTjb0VjE43Dh0OHKsH0dIUY20usmVV0P0WG83B1IonxuUX6qc/1TqPWXAtVjTsiy9kDcF0A9Q0rOa2t7W1ve1rbzWcsW7o1TklVlR+XSP3DEgG/fKw89yg+BrVkY96WQ+AIjHsQD41L4naMcwB+TyyAi6v83G1juKsXDgf6IqLGHlF8yqqgmxeRQQv2silSfEW8q0WK9Ih5MQXAR/UU+d2/eJpWOML3VVfIAfAVmNgxsrq55QpJMfatgPM06j2VIf1Un9ZLHCPwxAt6jVWTQ2knC95gv3mt8TWsWKDdwu33VkYe0C1SmH2Gym4TDJ4jrGb25Vv7adjZbHvyn9hFX3yM/uAqXMrEgOokzq6RWIPaZ2VLqbgqcpJPAgndYU6iSSXum68RBc38DM9kXfwsamk2ZGNSucjjITJbyDdkbuAFOySfHlUOVuykq0h56MOjjS7SvIIxFg40kVFJa0smdYsxIF8qq7aaAldTvrtwFUb0U7Nywzzn/3Exy+McCiFT62SRvJhV6rrgqRzSdsKKKKokKKKKACiiigAqD6Y7BbF4Xq0ZVdZIpUzd1mikVwrW1CtltcXte9juM5RQBx7FdDMTIw6zASZl0EiT4e6j7Mgmjkt4FQL8ONQO39m4rCsiPhJFWQlVlmxTvGSFLWIgYG9gbBjrY2413+uXenXFzR4fDZSVgMp61lRWcSKA0Frg2BtJe3gNxNZ4JF5s5+nXgECcRId64aJIb+b6uT4nXxraCBUFgNCbtcklr7yxOrEjS5qHw+2HJ7LxS8crKY3ta4tbzH0bVIYTaSu2Ugo/wBRra/dYaP6tfCsHkbKiQ2S94VB3x5oj5xMUHtUKfXTy3+vPdVdTbyxGYKocdYGzlgsQLRoJBm1LHMu5Qb3OulReNeSdg8wZkIbqBkyRMVGZgFYljcWs5IJseVHx27FnSLsRWKa7JUjDw3JY9WhJOt8yhh7AQPVTqsmqZogrKi5tzrFZFICKhjfMuMOZ4nR0CqpLQRZxkkyjVg4UlrC4DjeNKfQ42NxdJI2HMOp9uunrpTZ6zIYYkkiKl4YY+sjbOgeSOFbtHIobLmBuRc24VYOlPQTGw4aWeOTAs8aNIw+THOyqCzWaR5LtYEjTU8a3xzM8lErsc4Y2jvKeUSmU/2Lhf2iBTfG6XWeQQBgR1MZWXFyXButlusdxyvv1YDWmmJwzSC00+IlHIyFU3fRRLKoPKs4XBpGLRoqA78o1Pmd59ZqdIe2NMHshOuynrFjZGMcXXSER5GiFiysMxIck20Bva9S0ex4FNxDHfmwzn2vcim6t8/D4icf3an4gVJ/kLnwA3kngPGiUmxpIzm0tw5DQezdWKbYTaUUpYRSK5XvZSdPHUC48RcU5rJp+SkFFFFABWHzWsnfJCp4u7BIx+NlrNS/RHB9btDDLwVnmbfuhXs/3ksRsfq+FVBXJIUnSs61srZ6wQRwp3YkVF8lAF/M2vTusCs13nIFFFFABRRRQAUUUUAFFFFABVA9NTgbOjvrfE4f94n8qv8AVN9LcIbZUhIuVkw7L4H5RENPUSPWaT6Guzimz4leAJIFcRFk7QGirqpBOq9hl1BG6o7GwXJRA8yaMse8m28s51Ed919TuvasQq7OcpushGRDfKTGMplf7KgXt4rxtU9hsKI1sLkk3Zjvc8zy5AbgPXfnbx2b1eiH2YojkDzKJLADKUIOH49iMmxHqvpdSdxntsOGw/WAhgpSUMDcEBgrEHj2Xb/QpnjMEZXiVGyv85Y2uCFjLZWHFbgbtRcka1FyY7qVnjfshlkSWIkXSRlIWRBfUXKk23jXeKKy2HWie6Py3hyHfE7x/sg5k/suB+zUjUD0axF3k/nI4ZfWLo3xX2VPhSaymqZcXoxRSghNZ6g1NDs32YV+VYUNubE4cD7wkDr74/aRVx9N0sq7NUxM4TrkWZUbKZI5AyZCeRYrccb1Qsfh0Mbdb3AMzEHVQuuZbahhbS3Hzqw+knaUo2bsyGc3mlKSzHTUwQ5mvbS+eRL20vurp4nUTDkVs5bDjMqKQ88CsAUzktGRuFs+ZCPDTdUhDtdlsJwMp3SpfKOWdfoj7QuKW2Q4XDKGICqXQ33G0ji1uPlxqOxGGu7iBCRYXjByRgm9y9yMt7/oxvtcjXRaborpDvF7YVZI3jyOI+szOzFYgXTKAGHfI32W/nya7QOIniLnOYk+cYECGORUsSFTV30v2mPA1jBwtHKsjgu6AAxuEsoP8lbRTp2WFwbWNtbWTF4lZcLK6HMrQzWPH9E4II4EbiDuotRqgpsjujmDAeZ/q5Y0GvZVlWQ79TrlHqNTtQnR1/nJxwIgYetZFPwFTdYz7NIqgoooqBhVz9FuDzT4iX6iRxDXi5aVxb7vU+2qaq3IHOul+itVOzxKpv18krnXdZzEq+BCRICOd634VuzPlei3is0UV1HOFFFFABRRRQAUUUUAFFFFABVO9LqMdj4nJoR1TX5ZZomufAWv6quNV/p/hhJsvGqb/wCzykW5ohce9RQB5v2W74eIMwBuWjJkuovEe1GkgJVbZlNmH0gdxFPxtwut44yLi+aUhUXyym7jx0HjTc7Tdw+FsGQzrOqX1aRoQpvwEaqMxuDrl8ipPsR21aRZBxjsUQ+TZjcjhm08qwlXk2ViABmeMkySkkohUGOEFgSQG0GoB1ubgcact0PcsroIQVuMi3Fw2hOdgBm5XAG/Wt9m3V0AzZImu0Z7yXR0st9V0kJC3ym2njbomFgVIIOoI3Gpcmuh1fZWejuD6uSIHVsk0Z5dghrf3Zq0VX8LpOnhiJl/EZh+dTjTCpmOJuVrGQUkZzWvWnn8KiyqFnKhSWtlAJa4uMoHauOItemm30cQYNJw11XENCrd9YZpIVw6G5uGsjDXcuW+42WLggqwurAhvIix9xNQW0toS4vEQpdy8SphmyrdzLCsmoHG4Ym/ju0rXjppoiWmhjhtjvc9skBmLN/J5zcpGDpmN7luAtcbhUpDCqKFUWUbh57yTxJ4k761w+11XKhAI3KYtfGxQnMCedzvprtPHOuq5IlPF+09/BQcvvaiSbGmkKYnZjTyWjJDxxsw+qxd1CI/2SI5PI2NQp2usSSkHszRyJJHcZklKOqvlve9+y3MWNOMJswzNIQryNcB2mYxi9rqMtr2sdAEIAI3XpttTo1JEsrgRsrIL9X2RHYgWs9iQSRqOPCqjXTJd9omejo+dl/oofjJU7UL0fHzuI8OoX3St+Yqarnn2axCisMgNY6oVIzYHXxroHoiwOXCzSLYQzzF4QN1gqpI4HAPIjkDlY6XrnrMqgkkKALknQADeSeVdJ9FWzZocLL1ilIpJWkw8Z0KRsFJOX6AZszhOGbcL2ro4O2ZcpdaKKK6TAKKKKACiiigAooooAKKKKACojpfIF2fiydww85Pqic1L1WPSbiCmyMaRv6h1/GMp9zUAeftnbGnVHxij5vMkBbvAOI4WyyDeFbOtmBGq23kAy2FxQcbrMLZl32vuIP0lPA+o2ItXSvRZshJdl4iOUZkmmlVh9nq4oz5HsVyhcM8OJeF2XroC4vwcK7IcwG7Nk1HirDhbGcbVm0XTomGwIeRF1BVXYstrgGyqNRYjNc2P1DSM2IfCsMwJVzbsjsycCRfuSDS4JsRxOhCOF2pISw7Ku7aqqtJIAuirY3AA1N7HvE31pHaGwppit26vW5eQmSU23DKDlUeFx+VTSWn0G30NRtHrJgygqvyxTY2vZnXfYkfT5mrQBVOkwJheVAxfJJC+YgAm4hc6DQbiPVV76uxPmfjUTXouLEVgNZ+T+NLUVFDsbtCR41Wf4WOGx4mVQzJiswBbKD1cIBJNtFBNyeQq3ga1RMfhuvmRgBvkl1UshzuSA4uNCMg/aHOtONbIk9ElgYnkUspVS2udwS0n2gv0U5A8OHGsrhCrDMWWWxs4N82liVvoV5qQLe+lcHjs97jK695d9r8QeKnn6jY08xlmiItcmwUDQ9YdEseBBN78r08ndBSQlseQlZA9usDlmtcAqwVY2F9cuVAvgVN/FPpG/zAX68sS+rNnP8A26b7WwzwMj5xocqy2sAT9GUfVa1r7jpuIFM8ZtuPEjDBLhiXdls1lKoVsGIs2raEX032NLHeQ71RIdGxpO3OUD8EaD/Eal6jOja/MX+vLM/9vKP3Kk6yl2XHoKxbxrNFSMabUgzYeZRvMb28wpYe8Cu8bCxwmwsEo3SxRyD9tFb864kRofI+8V2DoL/uvA/8rhv+yldXB0Y8vZOUUUVuYhRRRQAUUUUAFFFFABRRRQAVUPSz/ufFD6wjX8U0Y/OrfXNfTFtlmiTBYcBpHaOWUt3I40fMmY78zOgsoubI1JjRA9HPSPDgdmdXGOtxTSznIAWWP5xgrS5dwsoIXe2m4HMKThsS08zvOXjLtnaZlDOz6WuRog18rC2gp7gujkaLZi8jElmYvIgzHfZUYAeu5p5HscAHq3ZTfc3bXhx0ce0+VYPkT0jbGtiOGnMUl2IsbLLY3Ur9CRTxUXvf6pYb1qSm7x8NPZUBioTC2Z0C8DbWORd5sdLMN9iASL76kNmYrMpUm5jOW/NTfq29gK+aE8aia8lRI/aUNp5j9aBG/B1in4CrS7bzz19utQe0ovnY+TxyIf2WB+D1I4eXNBGeaJfzyi/vBof0oS7Nnlv4VpesVusRNZGg12rj+rgc8SMi880hCD4k+qksFs9ChPb0MgARiudVVECm2rawggcwN9Mukj26oHcrPMw8IV098nuqQw8ww8KIxGdEQkE2sSLkseAzZvE8OY2jpGbVsgHlayyAWkUC67s1xcj7rgeogcRTzZe3M7FxE+Qfoy5VFvqHY7zf6IAGgza66JNAZFklizSZL9Yb2BXViqKd5AuQPC1zesbBgj+UnMiMZFzxsRmAZe+FB0GZWD3tfsmq0hdi+1JJ8TC6R3YMLWjAWLeD2pG727dcVDxbOkhmQSZBaIsFQlrdtV1JFr9k7r1f2N99U3pBN8/KR9DDr6ietf8AypKV6Ct2TGwY8uFgH82p/Hd/8VPq1hhyKq/UVV/CoX8q2rB9mq6CiiikAMbAnkCfYCa7B0F/3Xgf+Vw3/ZjrjGPiLxSIpAZ0ZATewLArw141bPRz01b5W+FxWMj7KQRQQ9Wka9YQ5Kx2GbKqBF7ZJJbyFdPB5MeU6vRWAazXQYhRRRQAUUUUAFFI4jFLGpd2CKouzMQqgDeSToB51Vcb6UsEukRkxJvY9QhZB/WNlj8NGNKwLhRXOJfSvKT83ghb+cxKq1/KKOQe+qdt7pttSeUlc2GjTuLhpIjffq5k7bncLZQNN16WcfZWLOk9PfSNDs0KpAlnkuUizqnZH03Zu4t9BoSTuGhtxqbpJPLPLM/Vy9c+dlQZStlVAEbMQQFQABt/MXpKLahklZ8WUnZ2JeWSJRJG1gAGBHZQBQMthl37r2k5tjwnvQxX55FU+1AD76ynPx4NIwoWw+IV1zIbjdyIItcEcGFxp4jgQadwHSqztcPhFEsJuCwRlkJbeGK6jVhobXOZb7yCRUj0c238oViVyMpAYA3U5gSCCdeB0P51lj/JdF5eCYkiDKVYZlbRhzH+fI8K53/CcmFnYKQwTPHZh30Dki5Gt9NCN3jrfo1R2L2JCz9Y0SFr3JIOp33IvlPrFVGSXZLTfQnju1CsguMhWSx3hHWz+sBgT901tsyTsNFxQll8UZrgjyLEH9nnTlX1uded+IO+9REmHMbhVNit2hbfoNCp52BykcVINTFpqinp2StOotQKQwcgkQMBY6hlv3WXvDyHPkRTTH7WjUAXJS5EjICwVQO7deZsDlvYZueiUXYNkNtwPiZmWAFrARmTdGoDFnObiSzEAC5st6e4To8VLNeIsdSSr3JO8l2zMfMipNJlZVKFShHYy2y2+zbQU5hXTzqs30gx8lfxCGA5yDCeEiWy38WXT1OKidmSssgzWvEwlUqLBoyWJsBuGUuthpqLaVd5j2T4ixB1BB3gg7x4VVcZsxcPPHKmkRzqU35CQGOX7JtfLwIPOqTvQutlsfQH/V6pG1hefFeJgj/u0U/vGrHsraKvCq3OdFAYHfYGyt46ZQeR9VV3a7ZZsQeUkEnqKwt+R9lSlToPBbZe8fM/Gta3kHaPmfjWlYmgVqSeAraigBIoaaYvZMcosQUvIJWaOyszKGAJYgkd69+HC1PGa+grdVtTTa6Bqy4dDOnzRPFhcY+YPZMPiG7zNwimO7rD9F9M3GxvfpgNefsbg1ljaN+64tfip3qw8QbH1W410b0UdL3xWHeDEm+KwhEcp3mRf1cnjcAgnja/GuvjnktnPONMvlFFFamYXqudLOl64QBFUSzyAmOK9hlGhkkbXJGDpfeTYAE1J7f2ymEw0uIl7kSFzzNtyjxJsB4kVxvDySOXnxBvPOc8vJLaJEvJUXS3O9Z8k8FZcI5M32iHxL9ZjJDiGBuqEZcPF/RxXt+05Ymw3Vo844AG27kPKkpJSfLlWlcbbltnUklpG7Sk7yfgK0oopARHSPYxnTNGbSqLd7L1ifUY3G7hfTeOOjTops/ERl+tzpHlsqOb9q41UXOUAAi/G/ssVFaZvHEjFXYjjMEkqZJFDKSDY3Go3EEEEHWs4PBpEuWNQig3sL6niSTqToNTypWksTiljALG19FABZnPJVGrHy3cbVCt6K12P0a4rYLfxqPgXEMb5VgT7fblP7IOSPyJY07OzFI+cd5PvM1vwIVX3VevJGxLEAJ3mVfvMq/EioDbuPSRBHHmltIjOYyLKFvcCS4Gcg2sL6E7qsseDiUWWNAPBEH5U0l2Dh2uepjBP0kGRr8wUsRTjSdg7ZXMDGZkeKKVsOpYP1bR5mfKAHPabuXC3W5OhJ0tTxtgSW0nQ23BocoH/TfT2UhtTCnDuoBYk9qJ+zcFd4bSxI3G3eVtwuamdk7SWYsMhVlAJFwy2Omh8+Bq5XVrolNWRuDR8MxMigRk9oqcyMfrLcArJpqCBmA4kC1hw2KSQXjZXA35Te3K43j10htbDNJCyJbMctgTYaOrHXnpUfsjZjRFmcjMRlCqb2FwSSdxOmgHjS01b7Dd0Ssz39VM9q7LaVECsoKlic17G4HEX1FuXGnC79aVll4Cs062aNXoiNlbI6pmdmDMwyi18qrcE77EkkA7uApl0gw9pUYi6yr1TfeXMV9qsy/s1PUhjsIssbIxygi+b6hXtK/7JF/IHnTUm5WxY0tDTYWOLoY3N5IgAT9dDoj+emU+I8akqqmx5JTPh3ZAiuGQnNq2eMlRbgpZQwv4Va6U1scQoooqBhRRRQAUtsHG/Jdp4bEjRZCMLP4pLpEx+64XXlakaZ7TjLRSqN5RivgyjOhHiGVauDqSJkrR6IoplsbH9fh4Zt3WxpJ5Z1DfnT2u45Sgel3E/MYWHhNiFZxbekCPMR+JU99UeWW4A8Bfzq6elrBk/IpvoxyujeBniZEJ8M6qvm4qjVy8/aOji6CiiisDQKKKKACiik8TiVjRnfuoCzc7DgPEmwHiRQAnicSQyxxgNLJfKDfKqjvSORqEHtJ0Hg/w2FWK7XLO2jSNbO3hp3U5Iug8d5a7GwpRGklt1stmk+yB3Yx9lBp4kHwpaR7n4eFNvwgXtm74k8NPj/8AVJq9q1opIYus441uHHOmtFOyaFcXhElXK4uL3GtiDzBG41phMNHCuVBYHU6klj4k761op5uqDEVea+6kqKKkYUUUUAFYeIMCrbmBU+TAqfcTWaKAKzJm+TnhJGp9UkB/8o/fVkjlDqrDcwVh5MAw9xqsbUwmI6+aONGKTXdWVdAXUBwXJyoLg3vry3irBs3CGKGONmzFFCk89+6/AXsPACtJRpCytjmiiisxhRRRQAVonfHmPiAay71rF3l8x8RTQHWvRpLm2Rgvswqp/Yuh/dqzVTfRDMW2PhWPHrj6vlE1vdarlXoHGVX0j4cTYL5Obj5RJGhI7yqrCWRl0PaCRNbxIrmGL2fNh1vL86g/Xop08ZoxcoftrmU8SNa6B00Mq4pJHjc4ZYGUSRqX6uRpAXMiJdwuSNLOFNrvewNxDNiZHaBMJ1UkuILGJyxMSpGuaSUmLVlF1UAEXaQC4sRWHIm3VFxdbKpG4ZcykMp3MpBU+saVmpvHdGmTEiPF4eFZZY5JFxGDeWLN1bRhxIuhzXlWxbOCSB5J/wAUm1yYmQj+ciikt5lOqYn11jKFOjVchDm/C1a9YeVPz0ZxY/W4S/imJXy4ms/xZxe/PhLc7Yq3wpYlZojutppjWzvDHbRnMjeKwLnsfAu0fsqYbozi+EmC9a4k1GbQ2bLhcRhziHgImEsKdWJVs3zT69adbkBRbnTjETkmPGckAcveeda0UVmaBRRRQIKKKKACiiigAoorBcCgDNFJmStSx50ALVjOOdJBDyrPVnwoA36wUdYKwMO3AfH/ACpKZ1TvvGn33Vf3iKdALdb51jraYNtnDj9fF6mLfug1om3ICbCQk+EU5/8Ajp4v0LJEiZa1LUmshIuseJb7uGxB/wAAFLx4LEN3cLiP6wRQj2yyD4U8GGSE6Y7axpjhbL33BVPshiEMjfVRc3eOmYqKsuE6KzOLyMkY4iO8z/jZVjXzyv5cal02JCIpIchySqUlJJMjggi7MdSRe4GiqdwFNJJ7IlK1o6PsTZS4bDxQJ3YUWNfEKALnxO/10+ql9COlLdnBYs2xKL82/wBDFxpp1qH64A7aHUG58rneuyznAionA9FMLDiJMRFBHHNKLO6i2YXBOg0FyASQBcgXvUvRTAovSXY2K+XvPHCJ4WgjjAWRFljZHkdsqyWVg2ZSe0vdHKxhtibITF7THyjCyvFHhXBXFYciNJTOpBAcFGdkJ1F9F311OsWqcVdjs43sPaGGhE0JmiiEWJxKpFJKiNFEJT1a2ka4FrkedbjZanAQ7SV5pHjxjySOryyBsKMVNC4WPNlyCLK1lXcp5musYnZkUn6SKN/vIrfEUvHEFACgAAWAAsABuAA3CkoJNsLOSjpJhnQiOYyEqwAijxDvqpAKhY7g+JtY8qi9gdGYJcLG00by9ZDGCJnkZlYgNM63a8RaQADLY5Yl1OY12PbOCeXDyxxSGF3RlWQC5QsCMwFxciua47FHABI8cohVVVUmjDvh5BGgGVezmjksukbDW2jGs3BxX6R3fZB4vYk0J7AbExDdYj5Sg5MpsJx9pbNzWmEOOjZsocZxvRrpIDyKPZr+qr7B0RMmFOKxeKxWEbKZQscnVx4aMAsquhBEjhbFy283AsBUZgsK02FiGNSOZ8t26yNLAEsVurC0bZCuYCwBzcqiUKVsuM2V0qRvBHnWjL4++niYXZjtHHE5iMjARmF8ZEshB7qMw6pr7uzz0N7U8l6KQKCxnxaKBck4qygcyXXT1ms8aLzIUg8/fWMx8alsN0fw0obqsXiZApsxjxavlJ3AlUI//K1xXRPDxqWkxeMjUWBZ8WiLc7hdowL6H2UYhmRYJrJDDfceenxqTwXRLCSAlMRiJwN9sbnA8+qtalJ+jGz8OjTSQIVjGZnk62YgXA7rM19SOFPFBmV2bakSmzTRA8jIpPsBvWsW1YW7sgbwRZXPsRDVu/hVIMOcRFg51wyAEypBFAgUkWZVdkkddRuXjvqckme5BdtLjvNwptJdoWbZQVRz3cPi38sPIo9sgUUsmzsW3dwgQc5Z4U9qpmarGuy58VtAQDEy4aI4VpEMQjzNKkoRsxZSSAHRrAjQjdqadY/YM2AbDCTFyYoYiXqSJUQFCYpHVlZe1vjsVNwQ3AiqUNWTm7KxH0Zxjd6XCRA/USWZx4dvKhpZuh2X/aMfOOYUwYX2XubVZsRs5pYpEGZOsjdQwBBBdSoIPMFgfVUj0O6G7Pl2fhnODwzl4Yy7NEjMzFBnJZgWJzX1NOCy/wAE5FRh6GYMgEq0/DNJiJJQfPI4W/hansexsJAAwhwkQGgZkhXU7hnk1vpz4UY1sFg9oYqFOpwuZcMRHpGr2SUl0Fsp/SBTbilN3lw2MxeBiHV4tRiSZIwC65eplGZ9MtkbKd/H1UYtyqxXofQ7eg6xY48RDnc2VI3UkmxNvmyQDod9t1O8TtAojuzyFUVnaxYmyKWNhfU2GlTPTLZMghwowmHzrFiUkeOLqo7RhJQxUMyrcFgbXF/fVdxWGx1ssWzpTmDAtNNho0F1I1CPISNd1EuJ3oLI3aEmPGz1x7NhoY2MDJDlaaR45pEUB5GOVWIcHsr6xVhfClWN1awJvoRoD5VNYDozk2fh8JibTLHFHG4AfK5QDlY2BC2vbd46N4vRXs0r28IjE6nM0rka82cmtJcSfQlIgehfQ2HFpPNjT8qmE2Ihyuc0MAR2RRHH3VOXKwNie0CLcU+juwtomCKN8NFCYlWJpJpi2fquxnWOJcxBCgjM6314EGug7E2DBhI+qw0SRR3LFVGhY2BJ4k2AFzwA5VICrcU9MVlCxHo8xMrRGXFxKsUqSr1OGKuHQ3BV3mcrcaHmN/Cr1lpSimlQgooopgFFFFABRRRQAVo8IYWIBGmh1GhuN/jrW9FAEF0y6PHHYOXDrKYTJks+XOOw6vYqSLg5bHz47jTekHR7aRhljEEOIaaORBJDL1OVpFK5mjmBt3iey53bhXT6KTin2BzzppgJIoNmRdVJLFh5I3laGN5Spw8LCPsoC2VnOptoB46xuzwmNxGGiEUzxpMJpi8EqRhYo5cqv1qqCWkaOwF+74V1WsCk4pux2cw2tgZ4NpYxhg8RLHiTBIkkCxuPm4RG6uGdMpzZje+t61PR6fF4nCpLgpUginWeV5zBlIjSQKgRJHLXZx7K6lRSwV2FlA6c7FWFsJNhcEXZJWEpw0SdZ1TQSoVIGW4LMh1NroN2lVzFbVldHjbZm0/nEdP9nUqc6MupD2A1rsVYtQ4J7YWVjbOw5sZsk4dyqYiWCMOW7olARmvlvpmUjS9Rf8UtoMbtNgVvqcsGIbU6nvT1fKKpxT7FZUNk9Dp48bFPLiY3SJJVEaQGO7S9XmJYyOSLRr7Kk+lnROLaESRytKnVyLKjxPkdHUMAQbHgxqcooSoClr6OMOr3zYuRiojBbES5QtgGJKsDc2vfeTVhwGykiiMcSlEQCOMAm4RVUAAk3567+NSdFMBisNwb594N7EafVXiNBY251lwSCLNYlOYNtM3Hlvp7RQAzUENezau19+4KQPVuoSHMHYggtcC+8LYDdfS5F6eUUAMlTTRCozrbmQLXJ5D/ACrKxm4uG77E79wDBfVup5RQAwdDkU3cELwBJubcOdrgX3XpZ5CNFF9DvDHUDny8eNOaKAGZxT8F9zfznsvlXT7VO6zRQ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https://encrypted-tbn0.gstatic.com/images?q=tbn:ANd9GcTIaa5asS6B2sweiy96HRvTduDLon-JS4oUndUEEwrUTuLoRx_zf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9"/>
          <a:stretch/>
        </p:blipFill>
        <p:spPr bwMode="auto">
          <a:xfrm>
            <a:off x="680601" y="4648198"/>
            <a:ext cx="1714500" cy="163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encrypted-tbn0.gstatic.com/images?q=tbn:ANd9GcTIaa5asS6B2sweiy96HRvTduDLon-JS4oUndUEEwrUTuLoRx_zf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93"/>
          <a:stretch/>
        </p:blipFill>
        <p:spPr bwMode="auto">
          <a:xfrm>
            <a:off x="6592556" y="4648200"/>
            <a:ext cx="1714500" cy="156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s://encrypted-tbn0.gstatic.com/images?q=tbn:ANd9GcTIaa5asS6B2sweiy96HRvTduDLon-JS4oUndUEEwrUTuLoRx_zf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99"/>
          <a:stretch/>
        </p:blipFill>
        <p:spPr bwMode="auto">
          <a:xfrm>
            <a:off x="2590800" y="4495800"/>
            <a:ext cx="1714500" cy="178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encrypted-tbn0.gstatic.com/images?q=tbn:ANd9GcTIaa5asS6B2sweiy96HRvTduDLon-JS4oUndUEEwrUTuLoRx_zf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97" b="8539"/>
          <a:stretch/>
        </p:blipFill>
        <p:spPr bwMode="auto">
          <a:xfrm>
            <a:off x="4648200" y="4648200"/>
            <a:ext cx="1621971" cy="163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Prevailing Wage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286000"/>
            <a:ext cx="6777317" cy="350897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Bid – Front end document</a:t>
            </a:r>
          </a:p>
          <a:p>
            <a:pPr lvl="0"/>
            <a:r>
              <a:rPr lang="en-US" sz="2800" dirty="0" smtClean="0">
                <a:solidFill>
                  <a:schemeClr val="tx1"/>
                </a:solidFill>
                <a:ea typeface="Times New Roman" pitchFamily="18" charset="0"/>
                <a:cs typeface="Arial" pitchFamily="34" charset="0"/>
              </a:rPr>
              <a:t>Procurement and Strategic Sourcing web site</a:t>
            </a:r>
            <a:endParaRPr lang="en-US" sz="2800" dirty="0">
              <a:solidFill>
                <a:schemeClr val="tx1"/>
              </a:solidFill>
            </a:endParaRPr>
          </a:p>
          <a:p>
            <a:pPr eaLnBrk="1" hangingPunct="1"/>
            <a:endParaRPr lang="en-US" sz="2000" dirty="0" smtClean="0"/>
          </a:p>
          <a:p>
            <a:pPr lvl="1" eaLnBrk="1" hangingPunct="1">
              <a:buNone/>
            </a:pPr>
            <a:endParaRPr lang="en-US" sz="2000" dirty="0" smtClean="0"/>
          </a:p>
        </p:txBody>
      </p:sp>
      <p:sp>
        <p:nvSpPr>
          <p:cNvPr id="2" name="AutoShape 2" descr="data:image/jpeg;base64,/9j/4AAQSkZJRgABAQAAAQABAAD/2wCEAAkGBhQSEBQUEhQUFBUUGBcXFRgXGBYYFxUYFhcVGBYZGhwYHCceGRokHBUXHy8gIyopLCwsFR4xNTAqNSYrLCkBCQoKDgwOGg8PGiwkHCQsKSwsKSkpKSwpLCwsLCwpLCkpLCwsLCwsLCwpLCksKSwpLCwsLCwpKSwpLCwsLCwpKf/AABEIAMoA+gMBIgACEQEDEQH/xAAcAAABBAMBAAAAAAAAAAAAAAAAAwQFBgECBwj/xABNEAACAQIDBAYFCAQLBwUAAAABAgMAEQQSIQUxQVEGEyIyYXEHgZGhsRQjQlJicpLBM0OCshUWU2Nzg6KjwtHwNDVUdJOz0hdEw+Hx/8QAGQEAAwEBAQAAAAAAAAAAAAAAAAECAwQF/8QAJxEAAgICAgIBAgcAAAAAAAAAAAECERIhAzFBURMyUgQUIiNCYfH/2gAMAwEAAhEDEQA/AO40UUUAFFFFABRRRQAVjNUT0p242Ewsk6xPN1YvkS17cWJ4KBqSAbAbq4v0m6Q4rEkHESq8L5cqRZlhVj3Qwv8AOhtMrvcXG5brUyliioxyZ1rafpFwEBKtiFdxvSINMw8CIg2U+dqgsV6ZIBfq8PiX5FuqiU/ifOPWtcsCEC1rAcLWA9W4UzfakYNg2c8owXPtXs++uX55P6UdHwxX1M6bN6ZJdMmEjHPPOxI/BEQfbUbN6WMcb5RhVvu+alYj2zAH2VQG2i57sRHjI6r/AGVzGsfKpf5oeSu3xYU75WFcRdP/AFJ2jf8ATxeQw6/m5oPpK2j/AMRH/wBBD/iFUoyyfylvupGP3gxrU5v5WX8QHwUUVyfcL9v0dBT0rY8C18Kx5tDID/YnAp9hvTFiB+kw8D8ykkkZt4BkcX82rmID/Rll9eVx7GWt4drJdlkdA623XswO4gakHmv+eg3yx32NLjf9Hc9g+lHCYhljkJw0raKsuXK54hJFJRjfgSG8NauINeXZpVcAuuWJTmvILdYwDBQqHUjtE7rmwAG+u3+iOSRtlxNIzMrNIYM2rLDnIiUkkk2AJHIEDhW3HNyWzHkgo9F0oqr7f9ImFwrMhYzSroY4gGZTydiQkZ8GIPgapG0vS7i3/QRQQDm+aZ/YCiDy7XnVSnGPbJjCUukdezUXrgWL6Z46Tv4yYeEYiiA/Ama3mxqOnx8sl880733hppmB81L5fdWT/EQNVwSPRGJxqRi8jqg5swUe81G4jplgYzZ8ZhVPJpogf3q8+/IEH6pPWi/mKwzxpvMSctY1/wAqn8x6Q/g9s75/H/Z3/HYT/rxf+VK4fprgZDZMZhWPITxE/vV59O2I/wCWB8izfu3rSTa0R70gI+0rke9afzP7WL4V9x6Vw+04nNkljc8ldWPuNOga8wxRQuLqsLDmqxn22Fx66f7PxsmHIOHllhtraN2C8P1ZJjO4b1N7UL8Qr2h/A/DPSFFcw6C+lV5ZVw+NVQzSNFFOmiyMugV0+gxsQCOySCNOPTlNdCdmDVGaKKKYgooooAKKKKACsE1mobpft35Hg5ZlAZxZYlO5pJGCRg67szC/gDQBHdL+nCYQGKICXEkXWO9ljB3SSsO4nId5twG8jj0uyBIX6x2yyMzGGImLDrmOYqqAlst9bFt+thS2zpGZWMhJnzE4nNbP1pJzFrcLWyndltanN65eTkd0johBVZHP0bwxFjECPF5T/jpHGbKjQD54RchK6FPVmKtw4E+RqSnxSocpuXO6NRmkbyUageJsPGoLbODmjkaRhDnkCsYSDI8ESJYuziw1t3ATc3tuNKOTG6QwkxaK5UuhItqjdYhB3WZR7iAaWRSe6rt5IwHtYAe+ppdlPxnt/RxAX9bs3wFbfwFEe/1kv9I7EfhXKvupuaDEgJJLGzNEh5M+Zvwx3PvFKxYIt9Odv6KF1H4sjH+1VngiVBaNVQckAX90Ctyb79fOpcx4lej2Lf8AUsfGZ9POzMx9iU/w+ySPpKg5QqF/tMPgo86kaKhysoTwuERGBVQDxY3ZyOPbYlreF7VbG2Xif4u4IwSOoigWSeKM5HnhKZiquO0pAN7AjNuvuqo4zEZEPFmusagXLuVOUAceBJ3Aam1OsfjZMRHHHNpDEiJHh0Y9UoRcoLkW657AamyjcF4nXjlim2ZTjb0VjE43Dh0OHKsH0dIUY20usmVV0P0WG83B1IonxuUX6qc/1TqPWXAtVjTsiy9kDcF0A9Q0rOa2t7W1ve1rbzWcsW7o1TklVlR+XSP3DEgG/fKw89yg+BrVkY96WQ+AIjHsQD41L4naMcwB+TyyAi6v83G1juKsXDgf6IqLGHlF8yqqgmxeRQQv2silSfEW8q0WK9Ih5MQXAR/UU+d2/eJpWOML3VVfIAfAVmNgxsrq55QpJMfatgPM06j2VIf1Un9ZLHCPwxAt6jVWTQ2knC95gv3mt8TWsWKDdwu33VkYe0C1SmH2Gym4TDJ4jrGb25Vv7adjZbHvyn9hFX3yM/uAqXMrEgOokzq6RWIPaZ2VLqbgqcpJPAgndYU6iSSXum68RBc38DM9kXfwsamk2ZGNSucjjITJbyDdkbuAFOySfHlUOVuykq0h56MOjjS7SvIIxFg40kVFJa0smdYsxIF8qq7aaAldTvrtwFUb0U7Nywzzn/3Exy+McCiFT62SRvJhV6rrgqRzSdsKKKKokKKKKACiiigAqD6Y7BbF4Xq0ZVdZIpUzd1mikVwrW1CtltcXte9juM5RQBx7FdDMTIw6zASZl0EiT4e6j7Mgmjkt4FQL8ONQO39m4rCsiPhJFWQlVlmxTvGSFLWIgYG9gbBjrY2413+uXenXFzR4fDZSVgMp61lRWcSKA0Frg2BtJe3gNxNZ4JF5s5+nXgECcRId64aJIb+b6uT4nXxraCBUFgNCbtcklr7yxOrEjS5qHw+2HJ7LxS8crKY3ta4tbzH0bVIYTaSu2Ugo/wBRra/dYaP6tfCsHkbKiQ2S94VB3x5oj5xMUHtUKfXTy3+vPdVdTbyxGYKocdYGzlgsQLRoJBm1LHMu5Qb3OulReNeSdg8wZkIbqBkyRMVGZgFYljcWs5IJseVHx27FnSLsRWKa7JUjDw3JY9WhJOt8yhh7AQPVTqsmqZogrKi5tzrFZFICKhjfMuMOZ4nR0CqpLQRZxkkyjVg4UlrC4DjeNKfQ42NxdJI2HMOp9uunrpTZ6zIYYkkiKl4YY+sjbOgeSOFbtHIobLmBuRc24VYOlPQTGw4aWeOTAs8aNIw+THOyqCzWaR5LtYEjTU8a3xzM8lErsc4Y2jvKeUSmU/2Lhf2iBTfG6XWeQQBgR1MZWXFyXButlusdxyvv1YDWmmJwzSC00+IlHIyFU3fRRLKoPKs4XBpGLRoqA78o1Pmd59ZqdIe2NMHshOuynrFjZGMcXXSER5GiFiysMxIck20Bva9S0ex4FNxDHfmwzn2vcim6t8/D4icf3an4gVJ/kLnwA3kngPGiUmxpIzm0tw5DQezdWKbYTaUUpYRSK5XvZSdPHUC48RcU5rJp+SkFFFFABWHzWsnfJCp4u7BIx+NlrNS/RHB9btDDLwVnmbfuhXs/3ksRsfq+FVBXJIUnSs61srZ6wQRwp3YkVF8lAF/M2vTusCs13nIFFFFABRRRQAUUUUAFFFFABVA9NTgbOjvrfE4f94n8qv8AVN9LcIbZUhIuVkw7L4H5RENPUSPWaT6Guzimz4leAJIFcRFk7QGirqpBOq9hl1BG6o7GwXJRA8yaMse8m28s51Ed919TuvasQq7OcpushGRDfKTGMplf7KgXt4rxtU9hsKI1sLkk3Zjvc8zy5AbgPXfnbx2b1eiH2YojkDzKJLADKUIOH49iMmxHqvpdSdxntsOGw/WAhgpSUMDcEBgrEHj2Xb/QpnjMEZXiVGyv85Y2uCFjLZWHFbgbtRcka1FyY7qVnjfshlkSWIkXSRlIWRBfUXKk23jXeKKy2HWie6Py3hyHfE7x/sg5k/suB+zUjUD0axF3k/nI4ZfWLo3xX2VPhSaymqZcXoxRSghNZ6g1NDs32YV+VYUNubE4cD7wkDr74/aRVx9N0sq7NUxM4TrkWZUbKZI5AyZCeRYrccb1Qsfh0Mbdb3AMzEHVQuuZbahhbS3Hzqw+knaUo2bsyGc3mlKSzHTUwQ5mvbS+eRL20vurp4nUTDkVs5bDjMqKQ88CsAUzktGRuFs+ZCPDTdUhDtdlsJwMp3SpfKOWdfoj7QuKW2Q4XDKGICqXQ33G0ji1uPlxqOxGGu7iBCRYXjByRgm9y9yMt7/oxvtcjXRaborpDvF7YVZI3jyOI+szOzFYgXTKAGHfI32W/nya7QOIniLnOYk+cYECGORUsSFTV30v2mPA1jBwtHKsjgu6AAxuEsoP8lbRTp2WFwbWNtbWTF4lZcLK6HMrQzWPH9E4II4EbiDuotRqgpsjujmDAeZ/q5Y0GvZVlWQ79TrlHqNTtQnR1/nJxwIgYetZFPwFTdYz7NIqgoooqBhVz9FuDzT4iX6iRxDXi5aVxb7vU+2qaq3IHOul+itVOzxKpv18krnXdZzEq+BCRICOd634VuzPlei3is0UV1HOFFFFABRRRQAUUUUAFFFFABVO9LqMdj4nJoR1TX5ZZomufAWv6quNV/p/hhJsvGqb/wCzykW5ohce9RQB5v2W74eIMwBuWjJkuovEe1GkgJVbZlNmH0gdxFPxtwut44yLi+aUhUXyym7jx0HjTc7Tdw+FsGQzrOqX1aRoQpvwEaqMxuDrl8ipPsR21aRZBxjsUQ+TZjcjhm08qwlXk2ViABmeMkySkkohUGOEFgSQG0GoB1ubgcact0PcsroIQVuMi3Fw2hOdgBm5XAG/Wt9m3V0AzZImu0Z7yXR0st9V0kJC3ym2njbomFgVIIOoI3Gpcmuh1fZWejuD6uSIHVsk0Z5dghrf3Zq0VX8LpOnhiJl/EZh+dTjTCpmOJuVrGQUkZzWvWnn8KiyqFnKhSWtlAJa4uMoHauOItemm30cQYNJw11XENCrd9YZpIVw6G5uGsjDXcuW+42WLggqwurAhvIix9xNQW0toS4vEQpdy8SphmyrdzLCsmoHG4Ym/ju0rXjppoiWmhjhtjvc9skBmLN/J5zcpGDpmN7luAtcbhUpDCqKFUWUbh57yTxJ4k761w+11XKhAI3KYtfGxQnMCedzvprtPHOuq5IlPF+09/BQcvvaiSbGmkKYnZjTyWjJDxxsw+qxd1CI/2SI5PI2NQp2usSSkHszRyJJHcZklKOqvlve9+y3MWNOMJswzNIQryNcB2mYxi9rqMtr2sdAEIAI3XpttTo1JEsrgRsrIL9X2RHYgWs9iQSRqOPCqjXTJd9omejo+dl/oofjJU7UL0fHzuI8OoX3St+Yqarnn2axCisMgNY6oVIzYHXxroHoiwOXCzSLYQzzF4QN1gqpI4HAPIjkDlY6XrnrMqgkkKALknQADeSeVdJ9FWzZocLL1ilIpJWkw8Z0KRsFJOX6AZszhOGbcL2ro4O2ZcpdaKKK6TAKKKKACiiigAooooAKKKKACojpfIF2fiydww85Pqic1L1WPSbiCmyMaRv6h1/GMp9zUAeftnbGnVHxij5vMkBbvAOI4WyyDeFbOtmBGq23kAy2FxQcbrMLZl32vuIP0lPA+o2ItXSvRZshJdl4iOUZkmmlVh9nq4oz5HsVyhcM8OJeF2XroC4vwcK7IcwG7Nk1HirDhbGcbVm0XTomGwIeRF1BVXYstrgGyqNRYjNc2P1DSM2IfCsMwJVzbsjsycCRfuSDS4JsRxOhCOF2pISw7Ku7aqqtJIAuirY3AA1N7HvE31pHaGwppit26vW5eQmSU23DKDlUeFx+VTSWn0G30NRtHrJgygqvyxTY2vZnXfYkfT5mrQBVOkwJheVAxfJJC+YgAm4hc6DQbiPVV76uxPmfjUTXouLEVgNZ+T+NLUVFDsbtCR41Wf4WOGx4mVQzJiswBbKD1cIBJNtFBNyeQq3ga1RMfhuvmRgBvkl1UshzuSA4uNCMg/aHOtONbIk9ElgYnkUspVS2udwS0n2gv0U5A8OHGsrhCrDMWWWxs4N82liVvoV5qQLe+lcHjs97jK695d9r8QeKnn6jY08xlmiItcmwUDQ9YdEseBBN78r08ndBSQlseQlZA9usDlmtcAqwVY2F9cuVAvgVN/FPpG/zAX68sS+rNnP8A26b7WwzwMj5xocqy2sAT9GUfVa1r7jpuIFM8ZtuPEjDBLhiXdls1lKoVsGIs2raEX032NLHeQ71RIdGxpO3OUD8EaD/Eal6jOja/MX+vLM/9vKP3Kk6yl2XHoKxbxrNFSMabUgzYeZRvMb28wpYe8Cu8bCxwmwsEo3SxRyD9tFb864kRofI+8V2DoL/uvA/8rhv+yldXB0Y8vZOUUUVuYhRRRQAUUUUAFFFFABRRRQAVUPSz/ufFD6wjX8U0Y/OrfXNfTFtlmiTBYcBpHaOWUt3I40fMmY78zOgsoubI1JjRA9HPSPDgdmdXGOtxTSznIAWWP5xgrS5dwsoIXe2m4HMKThsS08zvOXjLtnaZlDOz6WuRog18rC2gp7gujkaLZi8jElmYvIgzHfZUYAeu5p5HscAHq3ZTfc3bXhx0ce0+VYPkT0jbGtiOGnMUl2IsbLLY3Ur9CRTxUXvf6pYb1qSm7x8NPZUBioTC2Z0C8DbWORd5sdLMN9iASL76kNmYrMpUm5jOW/NTfq29gK+aE8aia8lRI/aUNp5j9aBG/B1in4CrS7bzz19utQe0ovnY+TxyIf2WB+D1I4eXNBGeaJfzyi/vBof0oS7Nnlv4VpesVusRNZGg12rj+rgc8SMi880hCD4k+qksFs9ChPb0MgARiudVVECm2rawggcwN9Mukj26oHcrPMw8IV098nuqQw8ww8KIxGdEQkE2sSLkseAzZvE8OY2jpGbVsgHlayyAWkUC67s1xcj7rgeogcRTzZe3M7FxE+Qfoy5VFvqHY7zf6IAGgza66JNAZFklizSZL9Yb2BXViqKd5AuQPC1zesbBgj+UnMiMZFzxsRmAZe+FB0GZWD3tfsmq0hdi+1JJ8TC6R3YMLWjAWLeD2pG727dcVDxbOkhmQSZBaIsFQlrdtV1JFr9k7r1f2N99U3pBN8/KR9DDr6ietf8AypKV6Ct2TGwY8uFgH82p/Hd/8VPq1hhyKq/UVV/CoX8q2rB9mq6CiiikAMbAnkCfYCa7B0F/3Xgf+Vw3/ZjrjGPiLxSIpAZ0ZATewLArw141bPRz01b5W+FxWMj7KQRQQ9Wka9YQ5Kx2GbKqBF7ZJJbyFdPB5MeU6vRWAazXQYhRRRQAUUUUAFFI4jFLGpd2CKouzMQqgDeSToB51Vcb6UsEukRkxJvY9QhZB/WNlj8NGNKwLhRXOJfSvKT83ghb+cxKq1/KKOQe+qdt7pttSeUlc2GjTuLhpIjffq5k7bncLZQNN16WcfZWLOk9PfSNDs0KpAlnkuUizqnZH03Zu4t9BoSTuGhtxqbpJPLPLM/Vy9c+dlQZStlVAEbMQQFQABt/MXpKLahklZ8WUnZ2JeWSJRJG1gAGBHZQBQMthl37r2k5tjwnvQxX55FU+1AD76ynPx4NIwoWw+IV1zIbjdyIItcEcGFxp4jgQadwHSqztcPhFEsJuCwRlkJbeGK6jVhobXOZb7yCRUj0c238oViVyMpAYA3U5gSCCdeB0P51lj/JdF5eCYkiDKVYZlbRhzH+fI8K53/CcmFnYKQwTPHZh30Dki5Gt9NCN3jrfo1R2L2JCz9Y0SFr3JIOp33IvlPrFVGSXZLTfQnju1CsguMhWSx3hHWz+sBgT901tsyTsNFxQll8UZrgjyLEH9nnTlX1uded+IO+9REmHMbhVNit2hbfoNCp52BykcVINTFpqinp2StOotQKQwcgkQMBY6hlv3WXvDyHPkRTTH7WjUAXJS5EjICwVQO7deZsDlvYZueiUXYNkNtwPiZmWAFrARmTdGoDFnObiSzEAC5st6e4To8VLNeIsdSSr3JO8l2zMfMipNJlZVKFShHYy2y2+zbQU5hXTzqs30gx8lfxCGA5yDCeEiWy38WXT1OKidmSssgzWvEwlUqLBoyWJsBuGUuthpqLaVd5j2T4ixB1BB3gg7x4VVcZsxcPPHKmkRzqU35CQGOX7JtfLwIPOqTvQutlsfQH/V6pG1hefFeJgj/u0U/vGrHsraKvCq3OdFAYHfYGyt46ZQeR9VV3a7ZZsQeUkEnqKwt+R9lSlToPBbZe8fM/Gta3kHaPmfjWlYmgVqSeAraigBIoaaYvZMcosQUvIJWaOyszKGAJYgkd69+HC1PGa+grdVtTTa6Bqy4dDOnzRPFhcY+YPZMPiG7zNwimO7rD9F9M3GxvfpgNefsbg1ljaN+64tfip3qw8QbH1W410b0UdL3xWHeDEm+KwhEcp3mRf1cnjcAgnja/GuvjnktnPONMvlFFFamYXqudLOl64QBFUSzyAmOK9hlGhkkbXJGDpfeTYAE1J7f2ymEw0uIl7kSFzzNtyjxJsB4kVxvDySOXnxBvPOc8vJLaJEvJUXS3O9Z8k8FZcI5M32iHxL9ZjJDiGBuqEZcPF/RxXt+05Ymw3Vo844AG27kPKkpJSfLlWlcbbltnUklpG7Sk7yfgK0oopARHSPYxnTNGbSqLd7L1ifUY3G7hfTeOOjTops/ERl+tzpHlsqOb9q41UXOUAAi/G/ssVFaZvHEjFXYjjMEkqZJFDKSDY3Go3EEEEHWs4PBpEuWNQig3sL6niSTqToNTypWksTiljALG19FABZnPJVGrHy3cbVCt6K12P0a4rYLfxqPgXEMb5VgT7fblP7IOSPyJY07OzFI+cd5PvM1vwIVX3VevJGxLEAJ3mVfvMq/EioDbuPSRBHHmltIjOYyLKFvcCS4Gcg2sL6E7qsseDiUWWNAPBEH5U0l2Dh2uepjBP0kGRr8wUsRTjSdg7ZXMDGZkeKKVsOpYP1bR5mfKAHPabuXC3W5OhJ0tTxtgSW0nQ23BocoH/TfT2UhtTCnDuoBYk9qJ+zcFd4bSxI3G3eVtwuamdk7SWYsMhVlAJFwy2Omh8+Bq5XVrolNWRuDR8MxMigRk9oqcyMfrLcArJpqCBmA4kC1hw2KSQXjZXA35Te3K43j10htbDNJCyJbMctgTYaOrHXnpUfsjZjRFmcjMRlCqb2FwSSdxOmgHjS01b7Dd0Ssz39VM9q7LaVECsoKlic17G4HEX1FuXGnC79aVll4Cs062aNXoiNlbI6pmdmDMwyi18qrcE77EkkA7uApl0gw9pUYi6yr1TfeXMV9qsy/s1PUhjsIssbIxygi+b6hXtK/7JF/IHnTUm5WxY0tDTYWOLoY3N5IgAT9dDoj+emU+I8akqqmx5JTPh3ZAiuGQnNq2eMlRbgpZQwv4Va6U1scQoooqBhRRRQAUtsHG/Jdp4bEjRZCMLP4pLpEx+64XXlakaZ7TjLRSqN5RivgyjOhHiGVauDqSJkrR6IoplsbH9fh4Zt3WxpJ5Z1DfnT2u45Sgel3E/MYWHhNiFZxbekCPMR+JU99UeWW4A8Bfzq6elrBk/IpvoxyujeBniZEJ8M6qvm4qjVy8/aOji6CiiisDQKKKKACiik8TiVjRnfuoCzc7DgPEmwHiRQAnicSQyxxgNLJfKDfKqjvSORqEHtJ0Hg/w2FWK7XLO2jSNbO3hp3U5Iug8d5a7GwpRGklt1stmk+yB3Yx9lBp4kHwpaR7n4eFNvwgXtm74k8NPj/8AVJq9q1opIYus441uHHOmtFOyaFcXhElXK4uL3GtiDzBG41phMNHCuVBYHU6klj4k761op5uqDEVea+6kqKKkYUUUUAFYeIMCrbmBU+TAqfcTWaKAKzJm+TnhJGp9UkB/8o/fVkjlDqrDcwVh5MAw9xqsbUwmI6+aONGKTXdWVdAXUBwXJyoLg3vry3irBs3CGKGONmzFFCk89+6/AXsPACtJRpCytjmiiisxhRRRQAVonfHmPiAay71rF3l8x8RTQHWvRpLm2Rgvswqp/Yuh/dqzVTfRDMW2PhWPHrj6vlE1vdarlXoHGVX0j4cTYL5Obj5RJGhI7yqrCWRl0PaCRNbxIrmGL2fNh1vL86g/Xop08ZoxcoftrmU8SNa6B00Mq4pJHjc4ZYGUSRqX6uRpAXMiJdwuSNLOFNrvewNxDNiZHaBMJ1UkuILGJyxMSpGuaSUmLVlF1UAEXaQC4sRWHIm3VFxdbKpG4ZcykMp3MpBU+saVmpvHdGmTEiPF4eFZZY5JFxGDeWLN1bRhxIuhzXlWxbOCSB5J/wAUm1yYmQj+ciikt5lOqYn11jKFOjVchDm/C1a9YeVPz0ZxY/W4S/imJXy4ms/xZxe/PhLc7Yq3wpYlZojutppjWzvDHbRnMjeKwLnsfAu0fsqYbozi+EmC9a4k1GbQ2bLhcRhziHgImEsKdWJVs3zT69adbkBRbnTjETkmPGckAcveeda0UVmaBRRRQIKKKKACiiigAoorBcCgDNFJmStSx50ALVjOOdJBDyrPVnwoA36wUdYKwMO3AfH/ACpKZ1TvvGn33Vf3iKdALdb51jraYNtnDj9fF6mLfug1om3ICbCQk+EU5/8Ajp4v0LJEiZa1LUmshIuseJb7uGxB/wAAFLx4LEN3cLiP6wRQj2yyD4U8GGSE6Y7axpjhbL33BVPshiEMjfVRc3eOmYqKsuE6KzOLyMkY4iO8z/jZVjXzyv5cal02JCIpIchySqUlJJMjggi7MdSRe4GiqdwFNJJ7IlK1o6PsTZS4bDxQJ3YUWNfEKALnxO/10+ql9COlLdnBYs2xKL82/wBDFxpp1qH64A7aHUG58rneuyznAionA9FMLDiJMRFBHHNKLO6i2YXBOg0FyASQBcgXvUvRTAovSXY2K+XvPHCJ4WgjjAWRFljZHkdsqyWVg2ZSe0vdHKxhtibITF7THyjCyvFHhXBXFYciNJTOpBAcFGdkJ1F9F311OsWqcVdjs43sPaGGhE0JmiiEWJxKpFJKiNFEJT1a2ka4FrkedbjZanAQ7SV5pHjxjySOryyBsKMVNC4WPNlyCLK1lXcp5musYnZkUn6SKN/vIrfEUvHEFACgAAWAAsABuAA3CkoJNsLOSjpJhnQiOYyEqwAijxDvqpAKhY7g+JtY8qi9gdGYJcLG00by9ZDGCJnkZlYgNM63a8RaQADLY5Yl1OY12PbOCeXDyxxSGF3RlWQC5QsCMwFxciua47FHABI8cohVVVUmjDvh5BGgGVezmjksukbDW2jGs3BxX6R3fZB4vYk0J7AbExDdYj5Sg5MpsJx9pbNzWmEOOjZsocZxvRrpIDyKPZr+qr7B0RMmFOKxeKxWEbKZQscnVx4aMAsquhBEjhbFy283AsBUZgsK02FiGNSOZ8t26yNLAEsVurC0bZCuYCwBzcqiUKVsuM2V0qRvBHnWjL4++niYXZjtHHE5iMjARmF8ZEshB7qMw6pr7uzz0N7U8l6KQKCxnxaKBck4qygcyXXT1ms8aLzIUg8/fWMx8alsN0fw0obqsXiZApsxjxavlJ3AlUI//K1xXRPDxqWkxeMjUWBZ8WiLc7hdowL6H2UYhmRYJrJDDfceenxqTwXRLCSAlMRiJwN9sbnA8+qtalJ+jGz8OjTSQIVjGZnk62YgXA7rM19SOFPFBmV2bakSmzTRA8jIpPsBvWsW1YW7sgbwRZXPsRDVu/hVIMOcRFg51wyAEypBFAgUkWZVdkkddRuXjvqckme5BdtLjvNwptJdoWbZQVRz3cPi38sPIo9sgUUsmzsW3dwgQc5Z4U9qpmarGuy58VtAQDEy4aI4VpEMQjzNKkoRsxZSSAHRrAjQjdqadY/YM2AbDCTFyYoYiXqSJUQFCYpHVlZe1vjsVNwQ3AiqUNWTm7KxH0Zxjd6XCRA/USWZx4dvKhpZuh2X/aMfOOYUwYX2XubVZsRs5pYpEGZOsjdQwBBBdSoIPMFgfVUj0O6G7Pl2fhnODwzl4Yy7NEjMzFBnJZgWJzX1NOCy/wAE5FRh6GYMgEq0/DNJiJJQfPI4W/hansexsJAAwhwkQGgZkhXU7hnk1vpz4UY1sFg9oYqFOpwuZcMRHpGr2SUl0Fsp/SBTbilN3lw2MxeBiHV4tRiSZIwC65eplGZ9MtkbKd/H1UYtyqxXofQ7eg6xY48RDnc2VI3UkmxNvmyQDod9t1O8TtAojuzyFUVnaxYmyKWNhfU2GlTPTLZMghwowmHzrFiUkeOLqo7RhJQxUMyrcFgbXF/fVdxWGx1ssWzpTmDAtNNho0F1I1CPISNd1EuJ3oLI3aEmPGz1x7NhoY2MDJDlaaR45pEUB5GOVWIcHsr6xVhfClWN1awJvoRoD5VNYDozk2fh8JibTLHFHG4AfK5QDlY2BC2vbd46N4vRXs0r28IjE6nM0rka82cmtJcSfQlIgehfQ2HFpPNjT8qmE2Ihyuc0MAR2RRHH3VOXKwNie0CLcU+juwtomCKN8NFCYlWJpJpi2fquxnWOJcxBCgjM6314EGug7E2DBhI+qw0SRR3LFVGhY2BJ4k2AFzwA5VICrcU9MVlCxHo8xMrRGXFxKsUqSr1OGKuHQ3BV3mcrcaHmN/Cr1lpSimlQgooopgFFFFABRRRQAVo8IYWIBGmh1GhuN/jrW9FAEF0y6PHHYOXDrKYTJks+XOOw6vYqSLg5bHz47jTekHR7aRhljEEOIaaORBJDL1OVpFK5mjmBt3iey53bhXT6KTin2BzzppgJIoNmRdVJLFh5I3laGN5Spw8LCPsoC2VnOptoB46xuzwmNxGGiEUzxpMJpi8EqRhYo5cqv1qqCWkaOwF+74V1WsCk4pux2cw2tgZ4NpYxhg8RLHiTBIkkCxuPm4RG6uGdMpzZje+t61PR6fF4nCpLgpUginWeV5zBlIjSQKgRJHLXZx7K6lRSwV2FlA6c7FWFsJNhcEXZJWEpw0SdZ1TQSoVIGW4LMh1NroN2lVzFbVldHjbZm0/nEdP9nUqc6MupD2A1rsVYtQ4J7YWVjbOw5sZsk4dyqYiWCMOW7olARmvlvpmUjS9Rf8UtoMbtNgVvqcsGIbU6nvT1fKKpxT7FZUNk9Dp48bFPLiY3SJJVEaQGO7S9XmJYyOSLRr7Kk+lnROLaESRytKnVyLKjxPkdHUMAQbHgxqcooSoClr6OMOr3zYuRiojBbES5QtgGJKsDc2vfeTVhwGykiiMcSlEQCOMAm4RVUAAk3567+NSdFMBisNwb594N7EafVXiNBY251lwSCLNYlOYNtM3Hlvp7RQAzUENezau19+4KQPVuoSHMHYggtcC+8LYDdfS5F6eUUAMlTTRCozrbmQLXJ5D/ACrKxm4uG77E79wDBfVup5RQAwdDkU3cELwBJubcOdrgX3XpZ5CNFF9DvDHUDny8eNOaKAGZxT8F9zfznsvlXT7VO6zRQ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data:image/jpeg;base64,/9j/4AAQSkZJRgABAQAAAQABAAD/2wCEAAkGBhQSEBQUEhQUFBUUGBcXFRgXGBYYFxUYFhcVGBYZGhwYHCceGRokHBUXHy8gIyopLCwsFR4xNTAqNSYrLCkBCQoKDgwOGg8PGiwkHCQsKSwsKSkpKSwpLCwsLCwpLCkpLCwsLCwsLCwpLCksKSwpLCwsLCwpKSwpLCwsLCwpKf/AABEIAMoA+gMBIgACEQEDEQH/xAAcAAABBAMBAAAAAAAAAAAAAAAAAwQFBgECBwj/xABNEAACAQIDBAYFCAQLBwUAAAABAgMAEQQSIQUxQVEGEyIyYXEHgZGhsRQjQlJicpLBM0OCshUWU2Nzg6KjwtHwNDVUdJOz0hdEw+Hx/8QAGQEAAwEBAQAAAAAAAAAAAAAAAAECAwQF/8QAJxEAAgICAgIBAgcAAAAAAAAAAAECERIhAzFBURMyUgQUIiNCYfH/2gAMAwEAAhEDEQA/AO40UUUAFFFFABRRRQAVjNUT0p242Ewsk6xPN1YvkS17cWJ4KBqSAbAbq4v0m6Q4rEkHESq8L5cqRZlhVj3Qwv8AOhtMrvcXG5brUyliioxyZ1rafpFwEBKtiFdxvSINMw8CIg2U+dqgsV6ZIBfq8PiX5FuqiU/ifOPWtcsCEC1rAcLWA9W4UzfakYNg2c8owXPtXs++uX55P6UdHwxX1M6bN6ZJdMmEjHPPOxI/BEQfbUbN6WMcb5RhVvu+alYj2zAH2VQG2i57sRHjI6r/AGVzGsfKpf5oeSu3xYU75WFcRdP/AFJ2jf8ATxeQw6/m5oPpK2j/AMRH/wBBD/iFUoyyfylvupGP3gxrU5v5WX8QHwUUVyfcL9v0dBT0rY8C18Kx5tDID/YnAp9hvTFiB+kw8D8ykkkZt4BkcX82rmID/Rll9eVx7GWt4drJdlkdA623XswO4gakHmv+eg3yx32NLjf9Hc9g+lHCYhljkJw0raKsuXK54hJFJRjfgSG8NauINeXZpVcAuuWJTmvILdYwDBQqHUjtE7rmwAG+u3+iOSRtlxNIzMrNIYM2rLDnIiUkkk2AJHIEDhW3HNyWzHkgo9F0oqr7f9ImFwrMhYzSroY4gGZTydiQkZ8GIPgapG0vS7i3/QRQQDm+aZ/YCiDy7XnVSnGPbJjCUukdezUXrgWL6Z46Tv4yYeEYiiA/Ama3mxqOnx8sl880733hppmB81L5fdWT/EQNVwSPRGJxqRi8jqg5swUe81G4jplgYzZ8ZhVPJpogf3q8+/IEH6pPWi/mKwzxpvMSctY1/wAqn8x6Q/g9s75/H/Z3/HYT/rxf+VK4fprgZDZMZhWPITxE/vV59O2I/wCWB8izfu3rSTa0R70gI+0rke9afzP7WL4V9x6Vw+04nNkljc8ldWPuNOga8wxRQuLqsLDmqxn22Fx66f7PxsmHIOHllhtraN2C8P1ZJjO4b1N7UL8Qr2h/A/DPSFFcw6C+lV5ZVw+NVQzSNFFOmiyMugV0+gxsQCOySCNOPTlNdCdmDVGaKKKYgooooAKKKKACsE1mobpft35Hg5ZlAZxZYlO5pJGCRg67szC/gDQBHdL+nCYQGKICXEkXWO9ljB3SSsO4nId5twG8jj0uyBIX6x2yyMzGGImLDrmOYqqAlst9bFt+thS2zpGZWMhJnzE4nNbP1pJzFrcLWyndltanN65eTkd0johBVZHP0bwxFjECPF5T/jpHGbKjQD54RchK6FPVmKtw4E+RqSnxSocpuXO6NRmkbyUageJsPGoLbODmjkaRhDnkCsYSDI8ESJYuziw1t3ATc3tuNKOTG6QwkxaK5UuhItqjdYhB3WZR7iAaWRSe6rt5IwHtYAe+ppdlPxnt/RxAX9bs3wFbfwFEe/1kv9I7EfhXKvupuaDEgJJLGzNEh5M+Zvwx3PvFKxYIt9Odv6KF1H4sjH+1VngiVBaNVQckAX90Ctyb79fOpcx4lej2Lf8AUsfGZ9POzMx9iU/w+ySPpKg5QqF/tMPgo86kaKhysoTwuERGBVQDxY3ZyOPbYlreF7VbG2Xif4u4IwSOoigWSeKM5HnhKZiquO0pAN7AjNuvuqo4zEZEPFmusagXLuVOUAceBJ3Aam1OsfjZMRHHHNpDEiJHh0Y9UoRcoLkW657AamyjcF4nXjlim2ZTjb0VjE43Dh0OHKsH0dIUY20usmVV0P0WG83B1IonxuUX6qc/1TqPWXAtVjTsiy9kDcF0A9Q0rOa2t7W1ve1rbzWcsW7o1TklVlR+XSP3DEgG/fKw89yg+BrVkY96WQ+AIjHsQD41L4naMcwB+TyyAi6v83G1juKsXDgf6IqLGHlF8yqqgmxeRQQv2silSfEW8q0WK9Ih5MQXAR/UU+d2/eJpWOML3VVfIAfAVmNgxsrq55QpJMfatgPM06j2VIf1Un9ZLHCPwxAt6jVWTQ2knC95gv3mt8TWsWKDdwu33VkYe0C1SmH2Gym4TDJ4jrGb25Vv7adjZbHvyn9hFX3yM/uAqXMrEgOokzq6RWIPaZ2VLqbgqcpJPAgndYU6iSSXum68RBc38DM9kXfwsamk2ZGNSucjjITJbyDdkbuAFOySfHlUOVuykq0h56MOjjS7SvIIxFg40kVFJa0smdYsxIF8qq7aaAldTvrtwFUb0U7Nywzzn/3Exy+McCiFT62SRvJhV6rrgqRzSdsKKKKokKKKKACiiigAqD6Y7BbF4Xq0ZVdZIpUzd1mikVwrW1CtltcXte9juM5RQBx7FdDMTIw6zASZl0EiT4e6j7Mgmjkt4FQL8ONQO39m4rCsiPhJFWQlVlmxTvGSFLWIgYG9gbBjrY2413+uXenXFzR4fDZSVgMp61lRWcSKA0Frg2BtJe3gNxNZ4JF5s5+nXgECcRId64aJIb+b6uT4nXxraCBUFgNCbtcklr7yxOrEjS5qHw+2HJ7LxS8crKY3ta4tbzH0bVIYTaSu2Ugo/wBRra/dYaP6tfCsHkbKiQ2S94VB3x5oj5xMUHtUKfXTy3+vPdVdTbyxGYKocdYGzlgsQLRoJBm1LHMu5Qb3OulReNeSdg8wZkIbqBkyRMVGZgFYljcWs5IJseVHx27FnSLsRWKa7JUjDw3JY9WhJOt8yhh7AQPVTqsmqZogrKi5tzrFZFICKhjfMuMOZ4nR0CqpLQRZxkkyjVg4UlrC4DjeNKfQ42NxdJI2HMOp9uunrpTZ6zIYYkkiKl4YY+sjbOgeSOFbtHIobLmBuRc24VYOlPQTGw4aWeOTAs8aNIw+THOyqCzWaR5LtYEjTU8a3xzM8lErsc4Y2jvKeUSmU/2Lhf2iBTfG6XWeQQBgR1MZWXFyXButlusdxyvv1YDWmmJwzSC00+IlHIyFU3fRRLKoPKs4XBpGLRoqA78o1Pmd59ZqdIe2NMHshOuynrFjZGMcXXSER5GiFiysMxIck20Bva9S0ex4FNxDHfmwzn2vcim6t8/D4icf3an4gVJ/kLnwA3kngPGiUmxpIzm0tw5DQezdWKbYTaUUpYRSK5XvZSdPHUC48RcU5rJp+SkFFFFABWHzWsnfJCp4u7BIx+NlrNS/RHB9btDDLwVnmbfuhXs/3ksRsfq+FVBXJIUnSs61srZ6wQRwp3YkVF8lAF/M2vTusCs13nIFFFFABRRRQAUUUUAFFFFABVA9NTgbOjvrfE4f94n8qv8AVN9LcIbZUhIuVkw7L4H5RENPUSPWaT6Guzimz4leAJIFcRFk7QGirqpBOq9hl1BG6o7GwXJRA8yaMse8m28s51Ed919TuvasQq7OcpushGRDfKTGMplf7KgXt4rxtU9hsKI1sLkk3Zjvc8zy5AbgPXfnbx2b1eiH2YojkDzKJLADKUIOH49iMmxHqvpdSdxntsOGw/WAhgpSUMDcEBgrEHj2Xb/QpnjMEZXiVGyv85Y2uCFjLZWHFbgbtRcka1FyY7qVnjfshlkSWIkXSRlIWRBfUXKk23jXeKKy2HWie6Py3hyHfE7x/sg5k/suB+zUjUD0axF3k/nI4ZfWLo3xX2VPhSaymqZcXoxRSghNZ6g1NDs32YV+VYUNubE4cD7wkDr74/aRVx9N0sq7NUxM4TrkWZUbKZI5AyZCeRYrccb1Qsfh0Mbdb3AMzEHVQuuZbahhbS3Hzqw+knaUo2bsyGc3mlKSzHTUwQ5mvbS+eRL20vurp4nUTDkVs5bDjMqKQ88CsAUzktGRuFs+ZCPDTdUhDtdlsJwMp3SpfKOWdfoj7QuKW2Q4XDKGICqXQ33G0ji1uPlxqOxGGu7iBCRYXjByRgm9y9yMt7/oxvtcjXRaborpDvF7YVZI3jyOI+szOzFYgXTKAGHfI32W/nya7QOIniLnOYk+cYECGORUsSFTV30v2mPA1jBwtHKsjgu6AAxuEsoP8lbRTp2WFwbWNtbWTF4lZcLK6HMrQzWPH9E4II4EbiDuotRqgpsjujmDAeZ/q5Y0GvZVlWQ79TrlHqNTtQnR1/nJxwIgYetZFPwFTdYz7NIqgoooqBhVz9FuDzT4iX6iRxDXi5aVxb7vU+2qaq3IHOul+itVOzxKpv18krnXdZzEq+BCRICOd634VuzPlei3is0UV1HOFFFFABRRRQAUUUUAFFFFABVO9LqMdj4nJoR1TX5ZZomufAWv6quNV/p/hhJsvGqb/wCzykW5ohce9RQB5v2W74eIMwBuWjJkuovEe1GkgJVbZlNmH0gdxFPxtwut44yLi+aUhUXyym7jx0HjTc7Tdw+FsGQzrOqX1aRoQpvwEaqMxuDrl8ipPsR21aRZBxjsUQ+TZjcjhm08qwlXk2ViABmeMkySkkohUGOEFgSQG0GoB1ubgcact0PcsroIQVuMi3Fw2hOdgBm5XAG/Wt9m3V0AzZImu0Z7yXR0st9V0kJC3ym2njbomFgVIIOoI3Gpcmuh1fZWejuD6uSIHVsk0Z5dghrf3Zq0VX8LpOnhiJl/EZh+dTjTCpmOJuVrGQUkZzWvWnn8KiyqFnKhSWtlAJa4uMoHauOItemm30cQYNJw11XENCrd9YZpIVw6G5uGsjDXcuW+42WLggqwurAhvIix9xNQW0toS4vEQpdy8SphmyrdzLCsmoHG4Ym/ju0rXjppoiWmhjhtjvc9skBmLN/J5zcpGDpmN7luAtcbhUpDCqKFUWUbh57yTxJ4k761w+11XKhAI3KYtfGxQnMCedzvprtPHOuq5IlPF+09/BQcvvaiSbGmkKYnZjTyWjJDxxsw+qxd1CI/2SI5PI2NQp2usSSkHszRyJJHcZklKOqvlve9+y3MWNOMJswzNIQryNcB2mYxi9rqMtr2sdAEIAI3XpttTo1JEsrgRsrIL9X2RHYgWs9iQSRqOPCqjXTJd9omejo+dl/oofjJU7UL0fHzuI8OoX3St+Yqarnn2axCisMgNY6oVIzYHXxroHoiwOXCzSLYQzzF4QN1gqpI4HAPIjkDlY6XrnrMqgkkKALknQADeSeVdJ9FWzZocLL1ilIpJWkw8Z0KRsFJOX6AZszhOGbcL2ro4O2ZcpdaKKK6TAKKKKACiiigAooooAKKKKACojpfIF2fiydww85Pqic1L1WPSbiCmyMaRv6h1/GMp9zUAeftnbGnVHxij5vMkBbvAOI4WyyDeFbOtmBGq23kAy2FxQcbrMLZl32vuIP0lPA+o2ItXSvRZshJdl4iOUZkmmlVh9nq4oz5HsVyhcM8OJeF2XroC4vwcK7IcwG7Nk1HirDhbGcbVm0XTomGwIeRF1BVXYstrgGyqNRYjNc2P1DSM2IfCsMwJVzbsjsycCRfuSDS4JsRxOhCOF2pISw7Ku7aqqtJIAuirY3AA1N7HvE31pHaGwppit26vW5eQmSU23DKDlUeFx+VTSWn0G30NRtHrJgygqvyxTY2vZnXfYkfT5mrQBVOkwJheVAxfJJC+YgAm4hc6DQbiPVV76uxPmfjUTXouLEVgNZ+T+NLUVFDsbtCR41Wf4WOGx4mVQzJiswBbKD1cIBJNtFBNyeQq3ga1RMfhuvmRgBvkl1UshzuSA4uNCMg/aHOtONbIk9ElgYnkUspVS2udwS0n2gv0U5A8OHGsrhCrDMWWWxs4N82liVvoV5qQLe+lcHjs97jK695d9r8QeKnn6jY08xlmiItcmwUDQ9YdEseBBN78r08ndBSQlseQlZA9usDlmtcAqwVY2F9cuVAvgVN/FPpG/zAX68sS+rNnP8A26b7WwzwMj5xocqy2sAT9GUfVa1r7jpuIFM8ZtuPEjDBLhiXdls1lKoVsGIs2raEX032NLHeQ71RIdGxpO3OUD8EaD/Eal6jOja/MX+vLM/9vKP3Kk6yl2XHoKxbxrNFSMabUgzYeZRvMb28wpYe8Cu8bCxwmwsEo3SxRyD9tFb864kRofI+8V2DoL/uvA/8rhv+yldXB0Y8vZOUUUVuYhRRRQAUUUUAFFFFABRRRQAVUPSz/ufFD6wjX8U0Y/OrfXNfTFtlmiTBYcBpHaOWUt3I40fMmY78zOgsoubI1JjRA9HPSPDgdmdXGOtxTSznIAWWP5xgrS5dwsoIXe2m4HMKThsS08zvOXjLtnaZlDOz6WuRog18rC2gp7gujkaLZi8jElmYvIgzHfZUYAeu5p5HscAHq3ZTfc3bXhx0ce0+VYPkT0jbGtiOGnMUl2IsbLLY3Ur9CRTxUXvf6pYb1qSm7x8NPZUBioTC2Z0C8DbWORd5sdLMN9iASL76kNmYrMpUm5jOW/NTfq29gK+aE8aia8lRI/aUNp5j9aBG/B1in4CrS7bzz19utQe0ovnY+TxyIf2WB+D1I4eXNBGeaJfzyi/vBof0oS7Nnlv4VpesVusRNZGg12rj+rgc8SMi880hCD4k+qksFs9ChPb0MgARiudVVECm2rawggcwN9Mukj26oHcrPMw8IV098nuqQw8ww8KIxGdEQkE2sSLkseAzZvE8OY2jpGbVsgHlayyAWkUC67s1xcj7rgeogcRTzZe3M7FxE+Qfoy5VFvqHY7zf6IAGgza66JNAZFklizSZL9Yb2BXViqKd5AuQPC1zesbBgj+UnMiMZFzxsRmAZe+FB0GZWD3tfsmq0hdi+1JJ8TC6R3YMLWjAWLeD2pG727dcVDxbOkhmQSZBaIsFQlrdtV1JFr9k7r1f2N99U3pBN8/KR9DDr6ietf8AypKV6Ct2TGwY8uFgH82p/Hd/8VPq1hhyKq/UVV/CoX8q2rB9mq6CiiikAMbAnkCfYCa7B0F/3Xgf+Vw3/ZjrjGPiLxSIpAZ0ZATewLArw141bPRz01b5W+FxWMj7KQRQQ9Wka9YQ5Kx2GbKqBF7ZJJbyFdPB5MeU6vRWAazXQYhRRRQAUUUUAFFI4jFLGpd2CKouzMQqgDeSToB51Vcb6UsEukRkxJvY9QhZB/WNlj8NGNKwLhRXOJfSvKT83ghb+cxKq1/KKOQe+qdt7pttSeUlc2GjTuLhpIjffq5k7bncLZQNN16WcfZWLOk9PfSNDs0KpAlnkuUizqnZH03Zu4t9BoSTuGhtxqbpJPLPLM/Vy9c+dlQZStlVAEbMQQFQABt/MXpKLahklZ8WUnZ2JeWSJRJG1gAGBHZQBQMthl37r2k5tjwnvQxX55FU+1AD76ynPx4NIwoWw+IV1zIbjdyIItcEcGFxp4jgQadwHSqztcPhFEsJuCwRlkJbeGK6jVhobXOZb7yCRUj0c238oViVyMpAYA3U5gSCCdeB0P51lj/JdF5eCYkiDKVYZlbRhzH+fI8K53/CcmFnYKQwTPHZh30Dki5Gt9NCN3jrfo1R2L2JCz9Y0SFr3JIOp33IvlPrFVGSXZLTfQnju1CsguMhWSx3hHWz+sBgT901tsyTsNFxQll8UZrgjyLEH9nnTlX1uded+IO+9REmHMbhVNit2hbfoNCp52BykcVINTFpqinp2StOotQKQwcgkQMBY6hlv3WXvDyHPkRTTH7WjUAXJS5EjICwVQO7deZsDlvYZueiUXYNkNtwPiZmWAFrARmTdGoDFnObiSzEAC5st6e4To8VLNeIsdSSr3JO8l2zMfMipNJlZVKFShHYy2y2+zbQU5hXTzqs30gx8lfxCGA5yDCeEiWy38WXT1OKidmSssgzWvEwlUqLBoyWJsBuGUuthpqLaVd5j2T4ixB1BB3gg7x4VVcZsxcPPHKmkRzqU35CQGOX7JtfLwIPOqTvQutlsfQH/V6pG1hefFeJgj/u0U/vGrHsraKvCq3OdFAYHfYGyt46ZQeR9VV3a7ZZsQeUkEnqKwt+R9lSlToPBbZe8fM/Gta3kHaPmfjWlYmgVqSeAraigBIoaaYvZMcosQUvIJWaOyszKGAJYgkd69+HC1PGa+grdVtTTa6Bqy4dDOnzRPFhcY+YPZMPiG7zNwimO7rD9F9M3GxvfpgNefsbg1ljaN+64tfip3qw8QbH1W410b0UdL3xWHeDEm+KwhEcp3mRf1cnjcAgnja/GuvjnktnPONMvlFFFamYXqudLOl64QBFUSzyAmOK9hlGhkkbXJGDpfeTYAE1J7f2ymEw0uIl7kSFzzNtyjxJsB4kVxvDySOXnxBvPOc8vJLaJEvJUXS3O9Z8k8FZcI5M32iHxL9ZjJDiGBuqEZcPF/RxXt+05Ymw3Vo844AG27kPKkpJSfLlWlcbbltnUklpG7Sk7yfgK0oopARHSPYxnTNGbSqLd7L1ifUY3G7hfTeOOjTops/ERl+tzpHlsqOb9q41UXOUAAi/G/ssVFaZvHEjFXYjjMEkqZJFDKSDY3Go3EEEEHWs4PBpEuWNQig3sL6niSTqToNTypWksTiljALG19FABZnPJVGrHy3cbVCt6K12P0a4rYLfxqPgXEMb5VgT7fblP7IOSPyJY07OzFI+cd5PvM1vwIVX3VevJGxLEAJ3mVfvMq/EioDbuPSRBHHmltIjOYyLKFvcCS4Gcg2sL6E7qsseDiUWWNAPBEH5U0l2Dh2uepjBP0kGRr8wUsRTjSdg7ZXMDGZkeKKVsOpYP1bR5mfKAHPabuXC3W5OhJ0tTxtgSW0nQ23BocoH/TfT2UhtTCnDuoBYk9qJ+zcFd4bSxI3G3eVtwuamdk7SWYsMhVlAJFwy2Omh8+Bq5XVrolNWRuDR8MxMigRk9oqcyMfrLcArJpqCBmA4kC1hw2KSQXjZXA35Te3K43j10htbDNJCyJbMctgTYaOrHXnpUfsjZjRFmcjMRlCqb2FwSSdxOmgHjS01b7Dd0Ssz39VM9q7LaVECsoKlic17G4HEX1FuXGnC79aVll4Cs062aNXoiNlbI6pmdmDMwyi18qrcE77EkkA7uApl0gw9pUYi6yr1TfeXMV9qsy/s1PUhjsIssbIxygi+b6hXtK/7JF/IHnTUm5WxY0tDTYWOLoY3N5IgAT9dDoj+emU+I8akqqmx5JTPh3ZAiuGQnNq2eMlRbgpZQwv4Va6U1scQoooqBhRRRQAUtsHG/Jdp4bEjRZCMLP4pLpEx+64XXlakaZ7TjLRSqN5RivgyjOhHiGVauDqSJkrR6IoplsbH9fh4Zt3WxpJ5Z1DfnT2u45Sgel3E/MYWHhNiFZxbekCPMR+JU99UeWW4A8Bfzq6elrBk/IpvoxyujeBniZEJ8M6qvm4qjVy8/aOji6CiiisDQKKKKACiik8TiVjRnfuoCzc7DgPEmwHiRQAnicSQyxxgNLJfKDfKqjvSORqEHtJ0Hg/w2FWK7XLO2jSNbO3hp3U5Iug8d5a7GwpRGklt1stmk+yB3Yx9lBp4kHwpaR7n4eFNvwgXtm74k8NPj/8AVJq9q1opIYus441uHHOmtFOyaFcXhElXK4uL3GtiDzBG41phMNHCuVBYHU6klj4k761op5uqDEVea+6kqKKkYUUUUAFYeIMCrbmBU+TAqfcTWaKAKzJm+TnhJGp9UkB/8o/fVkjlDqrDcwVh5MAw9xqsbUwmI6+aONGKTXdWVdAXUBwXJyoLg3vry3irBs3CGKGONmzFFCk89+6/AXsPACtJRpCytjmiiisxhRRRQAVonfHmPiAay71rF3l8x8RTQHWvRpLm2Rgvswqp/Yuh/dqzVTfRDMW2PhWPHrj6vlE1vdarlXoHGVX0j4cTYL5Obj5RJGhI7yqrCWRl0PaCRNbxIrmGL2fNh1vL86g/Xop08ZoxcoftrmU8SNa6B00Mq4pJHjc4ZYGUSRqX6uRpAXMiJdwuSNLOFNrvewNxDNiZHaBMJ1UkuILGJyxMSpGuaSUmLVlF1UAEXaQC4sRWHIm3VFxdbKpG4ZcykMp3MpBU+saVmpvHdGmTEiPF4eFZZY5JFxGDeWLN1bRhxIuhzXlWxbOCSB5J/wAUm1yYmQj+ciikt5lOqYn11jKFOjVchDm/C1a9YeVPz0ZxY/W4S/imJXy4ms/xZxe/PhLc7Yq3wpYlZojutppjWzvDHbRnMjeKwLnsfAu0fsqYbozi+EmC9a4k1GbQ2bLhcRhziHgImEsKdWJVs3zT69adbkBRbnTjETkmPGckAcveeda0UVmaBRRRQIKKKKACiiigAoorBcCgDNFJmStSx50ALVjOOdJBDyrPVnwoA36wUdYKwMO3AfH/ACpKZ1TvvGn33Vf3iKdALdb51jraYNtnDj9fF6mLfug1om3ICbCQk+EU5/8Ajp4v0LJEiZa1LUmshIuseJb7uGxB/wAAFLx4LEN3cLiP6wRQj2yyD4U8GGSE6Y7axpjhbL33BVPshiEMjfVRc3eOmYqKsuE6KzOLyMkY4iO8z/jZVjXzyv5cal02JCIpIchySqUlJJMjggi7MdSRe4GiqdwFNJJ7IlK1o6PsTZS4bDxQJ3YUWNfEKALnxO/10+ql9COlLdnBYs2xKL82/wBDFxpp1qH64A7aHUG58rneuyznAionA9FMLDiJMRFBHHNKLO6i2YXBOg0FyASQBcgXvUvRTAovSXY2K+XvPHCJ4WgjjAWRFljZHkdsqyWVg2ZSe0vdHKxhtibITF7THyjCyvFHhXBXFYciNJTOpBAcFGdkJ1F9F311OsWqcVdjs43sPaGGhE0JmiiEWJxKpFJKiNFEJT1a2ka4FrkedbjZanAQ7SV5pHjxjySOryyBsKMVNC4WPNlyCLK1lXcp5musYnZkUn6SKN/vIrfEUvHEFACgAAWAAsABuAA3CkoJNsLOSjpJhnQiOYyEqwAijxDvqpAKhY7g+JtY8qi9gdGYJcLG00by9ZDGCJnkZlYgNM63a8RaQADLY5Yl1OY12PbOCeXDyxxSGF3RlWQC5QsCMwFxciua47FHABI8cohVVVUmjDvh5BGgGVezmjksukbDW2jGs3BxX6R3fZB4vYk0J7AbExDdYj5Sg5MpsJx9pbNzWmEOOjZsocZxvRrpIDyKPZr+qr7B0RMmFOKxeKxWEbKZQscnVx4aMAsquhBEjhbFy283AsBUZgsK02FiGNSOZ8t26yNLAEsVurC0bZCuYCwBzcqiUKVsuM2V0qRvBHnWjL4++niYXZjtHHE5iMjARmF8ZEshB7qMw6pr7uzz0N7U8l6KQKCxnxaKBck4qygcyXXT1ms8aLzIUg8/fWMx8alsN0fw0obqsXiZApsxjxavlJ3AlUI//K1xXRPDxqWkxeMjUWBZ8WiLc7hdowL6H2UYhmRYJrJDDfceenxqTwXRLCSAlMRiJwN9sbnA8+qtalJ+jGz8OjTSQIVjGZnk62YgXA7rM19SOFPFBmV2bakSmzTRA8jIpPsBvWsW1YW7sgbwRZXPsRDVu/hVIMOcRFg51wyAEypBFAgUkWZVdkkddRuXjvqckme5BdtLjvNwptJdoWbZQVRz3cPi38sPIo9sgUUsmzsW3dwgQc5Z4U9qpmarGuy58VtAQDEy4aI4VpEMQjzNKkoRsxZSSAHRrAjQjdqadY/YM2AbDCTFyYoYiXqSJUQFCYpHVlZe1vjsVNwQ3AiqUNWTm7KxH0Zxjd6XCRA/USWZx4dvKhpZuh2X/aMfOOYUwYX2XubVZsRs5pYpEGZOsjdQwBBBdSoIPMFgfVUj0O6G7Pl2fhnODwzl4Yy7NEjMzFBnJZgWJzX1NOCy/wAE5FRh6GYMgEq0/DNJiJJQfPI4W/hansexsJAAwhwkQGgZkhXU7hnk1vpz4UY1sFg9oYqFOpwuZcMRHpGr2SUl0Fsp/SBTbilN3lw2MxeBiHV4tRiSZIwC65eplGZ9MtkbKd/H1UYtyqxXofQ7eg6xY48RDnc2VI3UkmxNvmyQDod9t1O8TtAojuzyFUVnaxYmyKWNhfU2GlTPTLZMghwowmHzrFiUkeOLqo7RhJQxUMyrcFgbXF/fVdxWGx1ssWzpTmDAtNNho0F1I1CPISNd1EuJ3oLI3aEmPGz1x7NhoY2MDJDlaaR45pEUB5GOVWIcHsr6xVhfClWN1awJvoRoD5VNYDozk2fh8JibTLHFHG4AfK5QDlY2BC2vbd46N4vRXs0r28IjE6nM0rka82cmtJcSfQlIgehfQ2HFpPNjT8qmE2Ihyuc0MAR2RRHH3VOXKwNie0CLcU+juwtomCKN8NFCYlWJpJpi2fquxnWOJcxBCgjM6314EGug7E2DBhI+qw0SRR3LFVGhY2BJ4k2AFzwA5VICrcU9MVlCxHo8xMrRGXFxKsUqSr1OGKuHQ3BV3mcrcaHmN/Cr1lpSimlQgooopgFFFFABRRRQAVo8IYWIBGmh1GhuN/jrW9FAEF0y6PHHYOXDrKYTJks+XOOw6vYqSLg5bHz47jTekHR7aRhljEEOIaaORBJDL1OVpFK5mjmBt3iey53bhXT6KTin2BzzppgJIoNmRdVJLFh5I3laGN5Spw8LCPsoC2VnOptoB46xuzwmNxGGiEUzxpMJpi8EqRhYo5cqv1qqCWkaOwF+74V1WsCk4pux2cw2tgZ4NpYxhg8RLHiTBIkkCxuPm4RG6uGdMpzZje+t61PR6fF4nCpLgpUginWeV5zBlIjSQKgRJHLXZx7K6lRSwV2FlA6c7FWFsJNhcEXZJWEpw0SdZ1TQSoVIGW4LMh1NroN2lVzFbVldHjbZm0/nEdP9nUqc6MupD2A1rsVYtQ4J7YWVjbOw5sZsk4dyqYiWCMOW7olARmvlvpmUjS9Rf8UtoMbtNgVvqcsGIbU6nvT1fKKpxT7FZUNk9Dp48bFPLiY3SJJVEaQGO7S9XmJYyOSLRr7Kk+lnROLaESRytKnVyLKjxPkdHUMAQbHgxqcooSoClr6OMOr3zYuRiojBbES5QtgGJKsDc2vfeTVhwGykiiMcSlEQCOMAm4RVUAAk3567+NSdFMBisNwb594N7EafVXiNBY251lwSCLNYlOYNtM3Hlvp7RQAzUENezau19+4KQPVuoSHMHYggtcC+8LYDdfS5F6eUUAMlTTRCozrbmQLXJ5D/ACrKxm4uG77E79wDBfVup5RQAwdDkU3cELwBJubcOdrgX3XpZ5CNFF9DvDHUDny8eNOaKAGZxT8F9zfznsvlXT7VO6zRQ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4" descr="http://www.imageenvision.com/150/36252-clip-art-graphic-of-a-grey-guy-character-holding-blueprints-by-jester-ar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54052"/>
            <a:ext cx="2886901" cy="288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2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Pay Application</a:t>
            </a:r>
          </a:p>
          <a:p>
            <a:r>
              <a:rPr lang="en-US" dirty="0" smtClean="0"/>
              <a:t>Retention reduction to 2%</a:t>
            </a:r>
          </a:p>
          <a:p>
            <a:r>
              <a:rPr lang="en-US" dirty="0" smtClean="0"/>
              <a:t>Sworn Statement</a:t>
            </a:r>
          </a:p>
          <a:p>
            <a:r>
              <a:rPr lang="en-US" dirty="0" smtClean="0"/>
              <a:t>Partial Unconditional waivers</a:t>
            </a:r>
          </a:p>
          <a:p>
            <a:r>
              <a:rPr lang="en-US" dirty="0" smtClean="0"/>
              <a:t>Close out documents</a:t>
            </a:r>
          </a:p>
          <a:p>
            <a:r>
              <a:rPr lang="en-US" dirty="0" smtClean="0"/>
              <a:t>Full unconditional waivers</a:t>
            </a:r>
          </a:p>
          <a:p>
            <a:pPr marL="68580" indent="0">
              <a:buNone/>
            </a:pPr>
            <a:r>
              <a:rPr lang="en-US" dirty="0" smtClean="0"/>
              <a:t>	From the subcontractors 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and suppliers</a:t>
            </a:r>
          </a:p>
          <a:p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127" y="3614803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749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/>
              <a:t>Timing is Everything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2400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sz="2400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sz="2400" dirty="0" smtClean="0"/>
              <a:t>Maximum of 5 calendar days to turn around and approve for payment. </a:t>
            </a:r>
          </a:p>
        </p:txBody>
      </p:sp>
      <p:pic>
        <p:nvPicPr>
          <p:cNvPr id="1026" name="Picture 2" descr="http://1.bp.blogspot.com/_OHykcbbSaI0/TUVG3CwxlKI/AAAAAAAABb0/WGXPqNteM90/s1600/number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19054"/>
            <a:ext cx="3289300" cy="315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3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Pay application</a:t>
            </a:r>
          </a:p>
          <a:p>
            <a:pPr marL="365760" lvl="1" indent="0">
              <a:buNone/>
            </a:pPr>
            <a:r>
              <a:rPr lang="en-US" dirty="0" smtClean="0"/>
              <a:t>	Does not match final copy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26" y="3162300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24744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6146" name="Picture 2" descr="http://3.bp.blogspot.com/-28HoPsUWcWY/TiDeJF4HJaI/AAAAAAAAFSA/q66HJQ-OLbM/s1600/NotEqu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0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0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Pay application</a:t>
            </a:r>
          </a:p>
          <a:p>
            <a:pPr marL="365760" lvl="1" indent="0">
              <a:buNone/>
            </a:pPr>
            <a:r>
              <a:rPr lang="en-US" dirty="0" smtClean="0"/>
              <a:t>	General conditions % are ahead of over 		all completion.</a:t>
            </a:r>
          </a:p>
          <a:p>
            <a:pPr marL="365760" lvl="1" indent="0">
              <a:buNone/>
            </a:pP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5800" y="3435002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24744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12290" name="Picture 2" descr="http://images.clipartof.com/small/1060060-Cartoon-Businessman-Chasing-Mon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372" y="3581400"/>
            <a:ext cx="3286478" cy="267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9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Pay application</a:t>
            </a:r>
          </a:p>
          <a:p>
            <a:pPr marL="365760" lvl="1" indent="0">
              <a:buNone/>
            </a:pPr>
            <a:r>
              <a:rPr lang="en-US" dirty="0" smtClean="0"/>
              <a:t>	Proper stored material 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	documentation</a:t>
            </a:r>
          </a:p>
          <a:p>
            <a:pPr marL="365760" lvl="1" indent="0">
              <a:buNone/>
            </a:pPr>
            <a:r>
              <a:rPr lang="en-US" dirty="0" smtClean="0"/>
              <a:t>		incomplete.</a:t>
            </a:r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127" y="3614803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24744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13314" name="Picture 2" descr="http://ts3.mm.bing.net/th?id=H.4916952437096874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29000"/>
            <a:ext cx="28575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98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Change order is not executed but billed for.</a:t>
            </a:r>
          </a:p>
          <a:p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02" b="40281"/>
          <a:stretch/>
        </p:blipFill>
        <p:spPr bwMode="auto">
          <a:xfrm>
            <a:off x="6248400" y="4800600"/>
            <a:ext cx="2464207" cy="168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4098" name="Picture 2" descr="http://images.clipartof.com/small/437474-Hand-Shaking-Change-From-A-Cartoon-Mans-Pockets-For-Taxes-Poster-Art-Pr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90800"/>
            <a:ext cx="250579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02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/>
              <a:t>Retention reduction to 2%</a:t>
            </a:r>
          </a:p>
          <a:p>
            <a:pPr marL="365760" lvl="1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127" y="3614803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24744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6" name="Picture 16" descr="https://encrypted-tbn0.gstatic.com/images?q=tbn:ANd9GcShmAz430puGeJjrqiV5BzGlWIscdlgftO6h0aWkBCCRfNaKKyWP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33753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12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Architect’s signature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20297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6" name="Picture 4" descr="http://www.picturesof.net/_images_300/A_Colorful_Cartoon_Human_Hand_Writing_a_Signature_on_Paper_Royalty_Free_Clipart_Picture_101206-157764-4970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67000"/>
            <a:ext cx="5204165" cy="376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2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Sworn Statement</a:t>
            </a:r>
          </a:p>
          <a:p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356"/>
          <a:stretch/>
        </p:blipFill>
        <p:spPr bwMode="auto">
          <a:xfrm rot="10800000">
            <a:off x="1271231" y="2321418"/>
            <a:ext cx="2722947" cy="193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10242" name="Picture 2" descr="http://images.clipartof.com/small/1046189-Cartoon-Businesswoman-Surrounded-By-Paperwork-At-Her-Office-Desk-Poster-Art-Pri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9"/>
          <a:stretch/>
        </p:blipFill>
        <p:spPr bwMode="auto">
          <a:xfrm>
            <a:off x="4572000" y="2504162"/>
            <a:ext cx="3834104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23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Partial Unconditional waivers</a:t>
            </a:r>
          </a:p>
          <a:p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87"/>
          <a:stretch/>
        </p:blipFill>
        <p:spPr bwMode="auto">
          <a:xfrm>
            <a:off x="7086600" y="3657600"/>
            <a:ext cx="156332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8196" name="Picture 4" descr="http://1.bp.blogspot.com/-EIJk4KtP050/T00soIeWoUI/AAAAAAAAFhA/lIj4GttVwj0/s400/paperwork+carto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90800"/>
            <a:ext cx="3608154" cy="362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6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Close out 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documents</a:t>
            </a:r>
          </a:p>
          <a:p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6487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01"/>
          <a:stretch/>
        </p:blipFill>
        <p:spPr bwMode="auto">
          <a:xfrm rot="5400000">
            <a:off x="19521" y="4241314"/>
            <a:ext cx="2722947" cy="18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clker.com/cliparts/e/e/f/2/1194985961548586084stack_of_books_taller_ga_.svg.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76400"/>
            <a:ext cx="4629149" cy="483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0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6777317" cy="4384829"/>
          </a:xfrm>
        </p:spPr>
        <p:txBody>
          <a:bodyPr/>
          <a:lstStyle/>
          <a:p>
            <a:r>
              <a:rPr lang="en-US" dirty="0" smtClean="0"/>
              <a:t>Full unconditional waivers</a:t>
            </a:r>
          </a:p>
          <a:p>
            <a:pPr marL="68580" indent="0">
              <a:buNone/>
            </a:pPr>
            <a:r>
              <a:rPr lang="en-US" dirty="0" smtClean="0"/>
              <a:t>	From the subcontractors </a:t>
            </a:r>
          </a:p>
          <a:p>
            <a:pPr marL="68580" indent="0">
              <a:buNone/>
            </a:pPr>
            <a:r>
              <a:rPr lang="en-US" dirty="0"/>
              <a:t>	</a:t>
            </a:r>
            <a:r>
              <a:rPr lang="en-US" dirty="0" smtClean="0"/>
              <a:t>and suppliers</a:t>
            </a:r>
          </a:p>
          <a:p>
            <a:endParaRPr lang="en-US" dirty="0"/>
          </a:p>
        </p:txBody>
      </p:sp>
      <p:pic>
        <p:nvPicPr>
          <p:cNvPr id="2050" name="Picture 2" descr="http://www.trainforsafety.com/wp-content/uploads/2011/02/hard-hat-dude-with-stop-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76600"/>
            <a:ext cx="272294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Incomplete Pay Application</a:t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7170" name="Picture 2" descr="http://images.clipartof.com/small/440081-Cartoon-Goat-Eating-Paperwork-Poster-Art-Pr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48028"/>
            <a:ext cx="3561672" cy="3347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61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801136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Pay Application Checklist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6777317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4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274638"/>
          </a:xfrm>
        </p:spPr>
        <p:txBody>
          <a:bodyPr>
            <a:noAutofit/>
          </a:bodyPr>
          <a:lstStyle/>
          <a:p>
            <a:r>
              <a:rPr lang="en-US" dirty="0" smtClean="0"/>
              <a:t>Incomplete Pay Apps: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777317" cy="3508977"/>
          </a:xfrm>
        </p:spPr>
        <p:txBody>
          <a:bodyPr>
            <a:normAutofit/>
          </a:bodyPr>
          <a:lstStyle/>
          <a:p>
            <a:endParaRPr lang="en-US" sz="1400" dirty="0" smtClean="0"/>
          </a:p>
          <a:p>
            <a:pPr algn="r"/>
            <a:r>
              <a:rPr lang="en-US" dirty="0" smtClean="0"/>
              <a:t>Copy of the email to the </a:t>
            </a:r>
          </a:p>
          <a:p>
            <a:pPr algn="r">
              <a:buNone/>
            </a:pPr>
            <a:r>
              <a:rPr lang="en-US" dirty="0" smtClean="0"/>
              <a:t>contractor of</a:t>
            </a:r>
          </a:p>
          <a:p>
            <a:pPr algn="r">
              <a:buNone/>
            </a:pPr>
            <a:r>
              <a:rPr lang="en-US" dirty="0" smtClean="0"/>
              <a:t> what is missing. </a:t>
            </a:r>
          </a:p>
          <a:p>
            <a:pPr algn="r"/>
            <a:r>
              <a:rPr lang="en-US" dirty="0" smtClean="0"/>
              <a:t>Give to Clerical to file. </a:t>
            </a:r>
            <a:endParaRPr lang="en-US" dirty="0"/>
          </a:p>
        </p:txBody>
      </p:sp>
      <p:pic>
        <p:nvPicPr>
          <p:cNvPr id="4098" name="Picture 2" descr="http://littlemissefficiencyblog.com/wp-content/uploads/2009/09/file-cabinet-cartoon-235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66544"/>
            <a:ext cx="3048000" cy="38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274638"/>
          </a:xfrm>
        </p:spPr>
        <p:txBody>
          <a:bodyPr>
            <a:no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omplete Pay Apps: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1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Approved for payment  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Full signature</a:t>
            </a: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Date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Payment date tag</a:t>
            </a:r>
          </a:p>
          <a:p>
            <a:pPr>
              <a:lnSpc>
                <a:spcPct val="8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AutoShape 2" descr="data:image/jpeg;base64,/9j/4AAQSkZJRgABAQAAAQABAAD/2wCEAAkGBhQRERUUERQWFRUWGBoWGBgYGBccFRgXGB0XGBcYHRwfHSYgGRwjHBQXHy8hIycpLCwsFh4xNTAqNSYrLCkBCQoKDgwOGg8PGC8kHx0sLCwqKSkpLC0pKSwsLCkpLCkpLCkpKiksKSksLCwpKSkpLCwpLCwsLCksLCwsKSksLP/AABEIAK0A8AMBIgACEQEDEQH/xAAcAAACAgMBAQAAAAAAAAAAAAAABgUHAQMECAL/xABHEAABAgQDBQUECAMGBQUBAAABAgMABAURBhIhBzFBUWETInGBkTJCUqEIFCNicoKxwTOS0RVTY6Lh8CQ0Q7LCRHPD0vEX/8QAGQEBAAMBAQAAAAAAAAAAAAAAAAIDBAEF/8QAKREAAgIBBAEDBAIDAAAAAAAAAAECEQMEEiExQRNRoRQicYFCkTNSYf/aAAwDAQACEQMRAD8AvGCCCACCCCACCCMEwBCYnwwZxGVMzMy5ta7DmW/iLa/KKiq+w+pMuF6SnS6s8Stxp4/mzEG34hF6qeA3m0fSXAd0AeeF41xBS9JpC1oHF5AWi3/uJ/dUT1G+kgg2E3KqTzU0sKHjlVY/5jF0FF4Wq5szp85ftZVsKPvtjs1353Ta/neAOak7WaZMWCZpCFH3Xbtn1VYfOG1l9KwFJIUDuIIIPgRoYpys/RwaNzKTK0H4XUhY8MycpHoYUHtmFbpxK5bOoDjLOnUDmjQnwsYA9LXgjzTJ7aatJqyTIDltCl9opX6jKfWHGjfSOZVYTUstvmptQWn0NiPUwBcsEKVH2q02aIDc0hKj7rl2z4d6wv5w1NPBQukgg7iDcHzgD7gjF4zABBBBABBBBABBBBABBBBABBBBABBBBABBBBABBGqYmEoSVLUEpAuVEgJAG8knQCKwxdt3l2Ps5AfWnjoFC/Yg8Orh6J06wBZc9UW2Gy48tLaE71LUEpHmYqvE23ZKldhSmVTDyu6lwpOW/wBxAGZfnYRCyOzqqVpYeqr62Wd6WyO/Y/C17LenFVz0MWvhbBUpTkZZZoJNu8s6uK/Eo626DTpAFZUjZPPVJ0TFamFpHBpKhn5207jQ6AE+EWlKSEpTJc5A3Lsp1UpRsL81KJuT46woY221ysjmbl7TL4uCEn7JBHxLtr4Jvx1EV/JYYquI3EvTSy1LXukqBDYH+E17x+8fWAH1zbzKGYDMuxMTFzlSptI7x+6kkKI66RY0nMFxCVFCmyoA5FWzJ6GxIv4GIDB+AZSmItLo75FlOqsXFefAdBYRpxhtJk6aCHl5nbaMosXDyuNyB1VbpeAGyMZYp3Bm1CqVKcuzKIMp7KtSA2Pi7YjvL+6E68hvi4kmAOaepbT6crzaHE8lpCh8xCXV9iFMfuQyplR4tLIt1ym6flD9GDAFEVj6N7guZWbSocEuoKT/ADJuD6CFV3Z/WqcczTb4A96WWVA+SDf1EeoYLQB5kkdtVVlFZHlBwp3pfbsrzIyqhzo/0kGzpNSqk/eaWFDxyqsR6mLcqNHYmE5Zhpt1PJaUq9LjTyhRqWxalvbpfsjzaWpPy1HygDZStstLf3TAbPJ1KkfO1vnDbJVJt9OZlxDid2ZCkqTfxBtFP1L6NzZuZebWnklxsKHqkpPyhYf2IVaVJVLLQs82XVIWRy1y/rAHpAGMx5ybrWJJHVaZlSRvzth1PqAo/OJGQ+kRNNd2blEKI35VLaV6KCh+kAX5BFY0r6QNPdsHQ8weakhSfVBP6Q20vH0hM6MzbKj8OcJV/Kqx+UAMMEYBvGYAIIIIAIIIIA+SqK7xptolJK7bH/EvjTKg/ZpP3li9z0Tc+EL1Rk6xXXFoCvqcgFqSDZSS6gE2Va+Zy4A5J10h1wdsskqcApCO1eH/AFnLFX5RuR5a9TAFctYRrFeUFz6zLS28IIyi3DK1e5P3nDFm4U2bSVOALLQU6N7rllO36H3fy2iWr2JJeRaLsy6ltOtrnvKPJKd6j0EU7XtsM7UXfq1GYcTe/fAu8RzHutJ6nXqIAs/F+0KUpibzDl3CLpaRq6rlpfujqqwinJ/GNWxA4WJJtTTG5SUEhOU/3rp36cBbwMMWFNghUvt6q6XFHUtIUSSf8RzerwT68ItRbstT2NeylmED7qEDw5k+p6wAiYI2HS0mUuzdpl4a2I+xSeiT7duavQQ74gxPLU9rtJl1LadyRvUrolI1V5boqfGf0gb3apiNd3buD5ob/dXpELhnZLPVVf1mouONIXrmc1fWN/dSfYHU6cgYA6cTbaZyfX9XpTTjYVoClOaYX4W0bHhc9REtgvYOSoP1VZWonN2IUTc/4i95PRPrFn4XwZK05vJKthN7ZlnVxfVSuPhoByiYedCUlSiAkAkkkAADeSdwHWANcjJNstpbaQlCEiyUpACQOgEZnKg2ykqecQ2kalS1JSkeZIiqqliyeqry00x76tJo7n1jL33lj2ijS9teFuZ32Ec1skZcVnnJmYmV81Kyj/yV6KEQlkii+GCc1aQ21vbfTZe4S6p9Q4MpJF/xGyfQmF1W02qz3/ISKWGzudeJOnMXypPkFRNUnBspLasy7aVfERmX/Mq9vKO+bqSGh3la8hqr0imWb2NUNF/sxZawjOv96oVKYUTr2bC+zbHS4H6JjU9s+fTcy9TnWzwCnFKH/cIaJestL3KseStI7ErB3axX6svc0/TQqmhCcoNdb/g1POBwWSD/AJkn9Y+DVsTNW7zTvkwf2SYsKMXiSzSK3pMbEUY5xGBrJMH8o/Z6Nre0OvDfTmj4BQ/+WHWMx31mR+ih7sT/AP8ArFRlrOVCnBDF7LW0q6kg7j7Sh628YsWmVCUqMul1vs3ml/EkGxG9KkqGhHIxDvMpWkpWApKgQoHUEHQgjjFR0qtHD9YW3dX1RwjMn/DVqhfig3F+IBEW48m7hmbPp/TVrouqZ2c01z25KX8mwk/5bRCT2xKlOXPYFv8AA6sAeRJHyj7r20tDCCrutp+JZuT+FI3/ADinsWbYX5glLJUE7syrX8k+ynxNz4RaZB/QmmUB3tUTky4cqgJYOBaVE7jYADTgTziycMVRyZlm3nWSwpYJ7NXtJTc5b9Smx848v7PZyd/tBCpNCXn1HXtUZ0gcVqVvQB8QIPWPWEsFZRntmsM2W9r8bX1te9oA2wQQQAQQQQByTs+2wguPLS2hO9S1BKR4kxVmJNtinXPq1GZMw6dA7lJSOF0o3qt8SrDxEZb2YT1Ud7atTBSgG6ZZoiyRyuO6nxGZXWLCpdClKc0exbal20jvK0Gg4rWrU+ZgCsKLsVmZx36zWphalq17JKrr490r3JH3UDzEWjTaTKU5jK0huXaTqo6JGnFSjvPUmEDFu32VYuiST9Zc3ZtUsg+Nrr8gAecV41TKziFYWsqLN9FL+zlkfhT71ugUesAP+NNvrDN25BImHN3aG4ZSem4r+Q6mK9p+GariF0POqUW72DrndaSOIbSPa4+yOGpi0sIbDJOUsuZ/4p0a98WaSeiOPionwEWS22ALAAACwA3ADcPCAEnBOySTp1l5e3fGvauAd0/cTuR8z1h4tGYWsdY3apcsXnAVKUcrbY3rVa/kANSYAmqlVG5dtTj60toSNVKNgP8AXpvirajWXK8rI3nZpqT3lHuuTSgfZHwti3+zoIdqiTVUcE3WVltkHM1LAlKQOBI3pHj3j0EMk3XUpSES4AAFkkABKQNwSOUUZMtcI36fSOX3S6Oh6rysk3lJDbbQCbJSohI3cAeevnHO5i9C9ZZTbqLDvAk68jyML81lKVdpbKQc5O7KfaJ8rn1hdwlQ22kJeSVEruR3iBkucqSAddLamKIR3ps2ZsiwyV9MdZmuOrBGbKD8Onz3wi42qL8upl1o6DMFcQSbEBXO4Ec2KMYPy76m0Bu1gQSCTYjdqd4+cLj6p6d9x90XvZDayn0SLROGNp3IqzayDjULsb6Vj5hwAPfZK63KPXePOJhWJGEJKw+gD7qtT5A3J8oQZDZtUHiAmVcF+KxkA8cxFodaVsTWmxeBWrlnCUeGhzH1EHHF3u+UUx12RKmiIc2gzkw4G5HMOqjdRHM30SPWLRw1SphtAVNzK3nCPZFktp6AAAqPUmOCmYeRKKSylMmwsjN31XUq19SePsmGhmQec/8AUy2vwJzfvHJbfDOw1K7lbfwLlS2iyjLxYu648lWQobbUo5hwG6/lGU4veV/Dpk+ocy2Ej5mPufw39QdcmJRCJioTCVWKihtttI9paRa+Y3sddbRX9RqlbKjm1O6wKdB4EiKZTinUWv2yD1M30PgrdSV7FId/O+0g+hEKGMsDVSpOodVKNslKcn8ds3FyoXN+FyIWJ3ElVbvnKk2+6g/1iMO0Ce/v1eif6RZFZe4qP9spnmlNVJjDN7I6q4QXOyUQAAVPoNgNAN+gjje2OVFOuRpXQPtfuRGuk4iqjpu2tahxKgA36mw9NYnXsfdiizrgcd+FlSso8VE29IqyZ9TF1FRf4ZWkmTNBxLUaW32bVHaCBqotlalKt7ylhS7+O4dIk6P9IlDjiW3ZNSMygm6HAqxJtuKQd54axXTVUqVYc+rywWU7yhBskA8VrNtPHyEXJs52Ps07K8/Z6a3hX/Tb6IHP7x15Wjdi9TbeSr/4QdeCxUmMxgRmLTgQQQQBU+OtuSJR1yWlGS6+hRQVL0bSocgNVkHThCa3g+t11QXNqU01w7W6EAfdZFifEjzi66NgaTlVqdaZT2q1FanV99wqUSScyt2p4WietAFfYU2JyMnZTifrLo950DJfo3qB53PWLAbbCQAAABoANwHKNb82ltJWtQSlIKlEkAADUknhujYhYIBGoOo8DAH1BBGM0ABMVT9IKUT9UYf7QIcZeuhJ3rzAXsOJGVKuVgecTFS2vS/1gysm05NPglJAGRtKkkhWZahcAEakJPS8VhthcdcnpZyZsGciEHJmKAcxLoHG9jfmRFbyRUtnlnUEk1V6ghLiEoaQoaLWRdXNQzXIB6C3KJKWwXVkXKpiXX91WYj1CBaN2PselvspanqSVvJSe0RYhKF6ISngCRx4C0Yp+JxTG223SuYUs6C5LilHeQSdE3NrbvUxS+uj1Y8/yfHmxZapE5PTK5OamG5VSd6CD3xzQEj7TnqqLApGDmZJgIMwXiLn7UBLY52CVBVuhJHhHRi/CiKiwCO4+kBTTnEHQ5SR7pv5GxEK9CkUPMBNRSsPIUpCjdWuVVu8Odtc3GKciyy/xSpeVRlzwcZXLkZGq5TpPMpYl1OqN1LUlJVyAAOoGm68Q2LNpn1xn6rIu5VuKSm6LpyoBuo3A0FhzhLqlBpyZh0F8oCVkBIsBawt7vjE9hWjSIStyXWrN/DzHMRbQq4dR6xRjxr1FulJv8cGey6ZF9qXlklw6JbBUojUkJGvUn53iLFSMzqsraaPsoQLOKHNSvdvyEKOK8bISWWuwfdQkBawlHtZe6gandcE+kRU1tZyj/kZjxVYD9DFOVahfbjgqJqPloi9oDaG61LlpNk9lmsd5I7U6k35QsOY4mVn7NlA8ELKv1/aNWI8cqmZxuZS0G1NpyhJJUDYqNzoPi+UdchWKjNglhSEpBsbdmm3kdY1xwy2xc4ptLy/z7EVcnSPgVCrPHMO2GmUG2Wyd9rq4RzzNJnTrMTIQLX+0f19AT8o73MJzzv8WZH86z8gIlqBsibev20yrMN6UIGo53Uf2ixKn/FfhX8stWmyvwJokZRBu9MrdPENIP8A3L/pGwV+Xa0lpVOb43TnV6botuT2Q09FsyHHCOK3Dr5JyiGKnYalpe3Yy7SLcQgX9TrHXtfbb+F8FkdJN9nn2empt8th0rSlxQSi4LbJJIGmgTbUeEWthT6PAFl1F3Nx7Jk2H5nCL+SQPGOza1SO3p61JF1MEODmE+yv5EHyh12Y4l+vU1h1RutI7Jz8aO7c+Iyq/NGjHt2/aqM+bG8cqJ6k0RmVbDcu0lpA4JFvM8SepvHfBBFpSEEEEAEEEEAEaJ6bS02txw5UISVqPAJSCSfQRvisNudYX9WYkWT9rOOpRYHXICNPNakD1gBBxrOuzNNdqLhUkzsylppFzlRLNBwpFtxKlJueoj0PJoIbQDvCQD5ARU+06jovRqa2BlLwGX/DbCEKJ8QpZ9Yt0QAv44xcimyi31jMrRLaOK3FXsnw0JPQGKKptcrD05JzjrjyW35hDbfeytKBUCpKW7+xlvra3WLJxHTTO1tKZxsiRk5cv3Xoy4skXKjuIG633DfQxC0OvoqtbVMZgmSpzai2T3W7nudob6C5uRyCEwB0bRNmEqw3MTyG1K1U64gOqSe8q6iCTa1yTl9ITqPhKTm5dLoQ6gKv3S6SRYlPLpEpjXFbtfmfqUkckm2czrpuEqsf4iuOUW7qd6id260xOzspISzTKSltpoEBa/4rhJKiqw1sTcgAaXjlAq5qRRT6iEvLuhIKgsg7lJOXQdTbSGClyKnp1yZcIUhIAZIN0kKvYg9Be/IqjVXEtVdtS5VLnas3tdBAcT8IOoCr3IBPOI/Z/WAguMuKCR7ScxtZQ0UNeO426RVljxaN2lyK1CXvf7LilMQt2AUCiwA11GmnCJynsMuAOBKFqIy5tCbA7tYrxDgPskHwIMNNE/gp8/1jPjdM9HPBOPBrXhuVddfLsuys9qRcoTfcnpErRsKyrKR2Uu2jvFWg0vuvbyhScqLiH38qyPtTpw3DnDLQa2tSDmsSFW3ecSjP7uymeJbE0jiq1FDsy8pJyqAbSOR7t7dL3hecQUkpVcEaEco6sZ42+oO5igKLwRlFz7t0rPkLeNxGiZmi6orNrqsfARXNUaNPO1tsiqjQWHwe0bBPxDRQ63H7xyYcw4JQuWXmCyki4sRlzb+B9qJqMxHc6ot9KO7dXJiOykzGR5B4E5T4K0/W0ckdNMZzuoHW58Br+0cLH0OsEEESM5qmZcOIUhYulaSlXgoWPyMV/sPqCpOfm6c6TrdSb/G1cG34kEH8gixDFVY4P9nVmVnhcIWUldvuEIcHm2RpF+GXNGHWQuKkehYI+ULBFxqDH1Go8sIIIIAIIIIADFQ4vSF4qpyV+yloKAO7MC8oEeYH8sW6YpvbGwJyblmaeFuVBnMo9mQOzasFWWq4yqzEED7x+IXAm6Ex/aVbdnhrLyafqzJ91bve7RQPEDMrXqOUWDOz7bDanHlpbQkXUpRASB1JijqFtRmqdKtyaKUtK2hl17UXVvKinJe5JJOvGN8vhep111Cqq4ZWWvdDNgha7anI2dbge+u5A3aQB91jEEziWYMnIgtSKCC88oG67HQnlf3UbzvO7SFqWxBcqtan55hmTvq4pSgspvcDs9ylDlmOsWXiRqZpUklqiySVgDUg5lpJIGfs97qjzubcrQp0XY/N1BwTNbmF3OoaBGcDkSO62PupHpAHzSDKNpMvIuoWhOt0KutR3BxRt7X6bgBEMrZ0yp8uuuOuj4Vq49VbyOmnjFxnAsshhLUu2lkJ9kpGv5idV35k3hfncKPt7k5xzR/Tf+sAQjDCUJCUJCUjcALAeUQFZwJLTLhcVnQo7yggAnmQQdYZnWFINlJKT1BH6xrgCvpjZapOrExbooEf5kn9ob8NSk7KyqA4SuxVqDnTa+nC4jRWsWy8rftHAV/Aggrv+ifMx0UPF7kzLoLSezzFQAHeWbHn/QRxpElJryKs/jwNTbyXmzYrvmQegvof2Md1D2mNdt2aEKs53cy7ABXC41PTfxiUa2c/XHJlypdkwgryNvFYQ+HLCwI9hadR7Xe10MI+K9nD9KdCphBelibB1s2Sb7go2ORXQ6HgYh6cezR9VkcdrY71SgmoqSV6qQoOX4WG9HS9rekdK0kE3FiN/SPnCOPpRaEtlYbO7vmyj+I+8fvX1humZFt0XIvyUND6iKMicjbppLFd82KMZicXhse6s+YEZRhxPFZPgAP3irYzd68CBiawwzdalfCLD83+gjlrcmlpTYQLBQUNTrcWN/Q/KNlBqAaWQrRKra8jc2v01iNUzu7dHga4I+Qq+6PqOlRiFTaVhwzkksIF3GvtUDibAhSR4pv5gQ2RremEoSVLUEpG9RIAHmdPnEotp2iM0pRaZF7GcdInJREu4oCYl0hBSd620gBCxz0sDyI6xY148tY8nJRubExTH1B7MVL7MKCUrJvnQvTfxAuN9t9od6BtMrimEL/s8zCE+04G1pW4OgG89UpI6CNydo8KUdrou+8EVxRtt0o4oNzbb0m4dLOoUUX5ZgLjzAixEOggEagi4PMHdHSJ9wRHuYglkryKfZCz7pcRm9Lx3BV9RAHFXQ6ZZ4S+jxbWGzoLLKTlNzoLG0LuDMIs0mWWt9xKnl9+YmFkDMd5GY+4Dz3m5OphxiKxJhpifZLMy2FoJvvIUk8FJI3GAK0xZt2SFdhSmzMOq7ocIUUX+4j2nD6DxiOw/snqE88mbqsy60oHMlKVfbjjoR3WfAXPMCLPwrgOTpybSzQCuLiu86rxUdQOgsIYbQB8NMBKQLk2AFybk24k8T1j7tEbUsQNMaKVdXwp1V/p5wp1bG6yCQQy2N6iRfzVpbygBxnqw0yPtFgHl7x8t8K9SxqtVwynIPiOqv6Dziqq3tNZbJDN31/FqEeObefL1hMmq7O1FYaRnXm3NMpNj4ganzgCxMQbQ5donM4X3OSTm16q3J8BCHUsbzc4oNshSArQNtZitV+ZHeV5Q5YV+j884A5UHQwjf2aLKctxzK9lHz8oY5vHNHoSC1T2kvvjQlGuvHO8b+ib+AgBTwrsHmXvtJ9YlWh3iDYvEbzfXKjxUT4RLVXHVNpLYl6WHHnEAguBzuXOt1LtdevBFk9Yr/Fu0mdqJs85lb4NN3S35i91H8UKwQSbDU8hvgCRreJJicXnmXVOG5Nie6Cd9k7huh72bbSQgKkamrtZN1OQFd1BrpffkP8AlsCLQpUrZ9UJkXZlHlDmU5U+qrCN+Jtn0zT20rmlMoUo2DQdSp4jnlTfujneAJLaLs1cpqu1aJdk1m7boscoVqlKyNL8lblfKIWg1yebJEo49pvSm6hbqk3HyiWwXtQfkU9g6kTMorRTDmoCTvyE7vwm46DfE+7gGXqAMzQX8qxqqVcVkdQd9kKJ3crm33o40Si6ZHtY+q40Ldz1Y1/SJam16qPODt/sm9blORKt2nXf0iCTi2ak19lPsLBGl1DIv/6qibkcYyru5zIeSxlPruPrGaakvB6mH0pc7/0yXTLi+YlSlbsylEnrv3RtjW1MJXqlSVeBBjYRGY9NUlwdMpUXGvYUbcjqPSJVrFYAJdTlA1KgdB113QqVWrtyzZW6fAD2lHkBClJSc7WncrY7NhJ1JuG0+J3rV0/QRbDG5mXUaiGNc9jhiPbG0juSSC84dAtQIbvwAHtLPhYRx0zZjVKsoO1F1TDR1CV6qt91oWCfFVj4w7YRwRLU4AtIC3uLzgBcv90E2bH4desMjk0pW9RPnGuMFE8bJmnPs5MK7MKfT7FLaXHR/wBV2yl36A91HkL9Yb86eY9RCtCfjbaOzIAtoAdmLaIB7qb8VkbvwjXwiZSWLiGrysq1282ptKUapUoAqzDcEDeVdBrFEY12zTVQUWJELYaNx3T9s4OpHsDoPMwrviaqjvbTCzl4E6JA5ITy/wBm8MNOpTbAs2PEnVR8Ty8IsjBsrlkUeBYbwW4pN1LSFfCQT6nnDTs3nZ6QnmQe0dYWrs1toUVJsvTME33pNj5GGPD2EX5w3bTlQN7ir5eoHFR8PO0Whh3BbEocyQVuf3it/XKNyR4a9Y7JRRGLmxijGaOWoTK0Ju22XDyzAfrFUYq2hP8AeSlmYc4ZG2nEt+BWU97yvFRcWTU8Uss6Xzq5J1t4ncIRsS7RggHtXUsp+BJ75Hl3j6CKoq2Jqk7cIYdZTyQ0u/moi/6RH0DZ1UJ9f2bCwL95x26EA9VK1J6C5gCbrG1Qm4lW/wA7mp8k3/UmF2Vk5+rOZUJdmFbtP4aPHchA16Rc+Ffo/wAszZc6szK9+QXQyPQ5leoHSLEXQ8jIZlFJlUjT7NtGg6AjKD1IMAU1RdhbTCO2q80htA1yIWEp83Ffokecd81tep1NQWKRLBwjTMAUNk8yT9o55+sPD2yeTeXnmy/Nrve77yyB4JTlSB0taJ6l4VlZYfYS7Lf4W0g+tr/OAPPtRVXa2Rdp7sjuSB2MuPNRAV4qKjyiTpP0c5pZvMvtNDkjMtX/AIj9Y9BZY+oAraj7A6czYuhyYV99ZSn+VFvmTDQuRp9LZU72cvLNp3qCEg9BcDMonlqTDDHLP0xp9BQ+2hxBN8q0hSbjcbGAKKxn9IB1y7dOT2Sd3arALp/Ck6I8Tc+EVq3SJ2eWVpamJhajcqyrWT4qtHrOUwpKNG7cqwg80tNg+tolEoAFhugDzbhzYJPzFlTGSWRxzkKct+AaD8xEXNgvZjKUwZmUlbxFi8vVduISNyB4b+JMNoEZgDmnKc28nK62hxPwrSlQ9CISqrsRpj5JDKmSeLS1JH8pukeQEP0EAUtP/RwQNZacWno4gH5pI/SFbFezecpUup9c+jKCAEhboWtR3JSLan+kejnnAkEnQAXPgNTHmmq1F7EdVypKky6L5RwbZBAK+WdWnmoDhHKRJSkumcuDMIP1ZztZla+wR3SonVdvcRy6nhfnF4SUkhlCW2khCEiyUjcB/vjvMfNPp7bDSGmUhKEDKkch+5O8niSTHRHUcbb7MxgqtqdAPQdfCNU5NoaQpx1QQhIupRNgBFK4y2hvVFwy0oClg6HeFOjiVfCjjl9eQHCYx3tXJKpenk39lTw/Rv8ATN6c4VKPhfXtJjvKOuU66nio8T0iQo1ARLi+il8Vcug5eMSkXxx1yzNPLfCBKeAHSw+QiwMI7OM4Ds2NN6WuJ5FfIfd9Y7sA4IDYTMTCe+dUIUPYHBRHxHlw8YfQI5OfhEoY/LPltoJACQABoABYDyj7ggikvMWgtGYIAxaC0ZggDFozBBABBBBABBBBABBBBABBBBABBBBABBBBAHNUZcuNLQDYqQpN+WYEX8r3jzzhytDD7z0rOy686lBRdQQcyBoiyTa6dSdDvOu6PR8Ke0HALVVl8irIdRctOW9lXI80HiPMaiAF2l4/kZjRuZQCfdXdCvRVvkYlqnVmpZlTzywltOpVvvfcBb2ieAEeZq7RHZN9bEwgocQbEcDyIPFJGoPGOZhS3MrYKiCRZNza+7du4wA2YqxhMVd4NtgoZBulu+n41ncTbyHDjeUpNIRLosnUn2lcSf2HSM0mlJl0ZU6k+0riT/TlHbGiEK5Ms8l8IIc9nWF+3c7d0XbbPdB3KcH7J0PiekKkjJKecQ22LqWQkefHwA18ovekUxEuyhpA7qBbxPEnqTrDJKhijbtnYkRmCCM5qCCCCACCCCACCCCACCCCACCCCACCCCACCCCACCCCACCCCACCCCACMRmCAPLO2WtzExUVpmG+y7HuNo0v2d7hZV72bfyF7c4VKBOJafStY0Gl+V9M3lHqTH2zyXqjVne46gHs3UjvJ42I95PQ/KPK8xIZFFOa9iRu5Ejn0jq7OPngsgKBFxu+VjujML+DppSgpom4SMyTxAvYjwhn+rdfl/rGqLtGOUadDpsqpGd1b6tzYyJ6qVvPkkAfmi0IXsByQakWre8CsnmVE/8A5DDGebtmqCqKMwQQRAmEEEE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0" name="Picture 4" descr="http://www.picturesof.net/_images_300/A_Colorful_Cartoon_Human_Hand_Writing_a_Signature_on_Paper_Royalty_Free_Clipart_Picture_101206-157764-497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3302697"/>
            <a:ext cx="3756365" cy="27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clker.com/cliparts/G/8/R/X/p/7/invoice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1475154"/>
            <a:ext cx="28003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1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 descr="http://1.bp.blogspot.com/_OHykcbbSaI0/TUVG3CwxlKI/AAAAAAAABb0/WGXPqNteM90/s1600/number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743200"/>
            <a:ext cx="3289300" cy="315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801136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Clerical review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6777317" cy="35089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</a:t>
            </a:r>
            <a:r>
              <a:rPr lang="en-US" dirty="0" smtClean="0"/>
              <a:t>applications to start with clerical support initial review.</a:t>
            </a:r>
            <a:endParaRPr lang="en-US" dirty="0"/>
          </a:p>
        </p:txBody>
      </p:sp>
      <p:pic>
        <p:nvPicPr>
          <p:cNvPr id="2" name="Picture 2" descr="http://www.learnersdictionary.com/art/ld/rubberstRE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971800"/>
            <a:ext cx="28575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7024744" cy="57253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Clerical review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777317" cy="350897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Check and confirm the following: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a.  WSU Project Number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b.  WSU P.O.Number (if applicable)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c.  Project Name</a:t>
            </a:r>
          </a:p>
          <a:p>
            <a:pPr lvl="1">
              <a:lnSpc>
                <a:spcPct val="90000"/>
              </a:lnSpc>
              <a:buNone/>
            </a:pPr>
            <a:r>
              <a:rPr lang="en-US" sz="2000" dirty="0" smtClean="0"/>
              <a:t>e.  Notarized</a:t>
            </a:r>
            <a:endParaRPr lang="en-US" sz="2000" dirty="0"/>
          </a:p>
          <a:p>
            <a:pPr lvl="1">
              <a:lnSpc>
                <a:spcPct val="90000"/>
              </a:lnSpc>
              <a:buNone/>
            </a:pPr>
            <a:r>
              <a:rPr lang="en-US" sz="2000" dirty="0" smtClean="0"/>
              <a:t>f.  Contractor’s signature 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988501"/>
            <a:ext cx="4953000" cy="3694429"/>
          </a:xfrm>
          <a:prstGeom prst="rect">
            <a:avLst/>
          </a:prstGeom>
        </p:spPr>
      </p:pic>
      <p:pic>
        <p:nvPicPr>
          <p:cNvPr id="16386" name="Picture 2" descr="http://caseyostrander.files.wordpress.com/2009/03/check-mark.gif?w=4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33800"/>
            <a:ext cx="28575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Pencil copy meeting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Monthly pencil copy </a:t>
            </a:r>
            <a:r>
              <a:rPr lang="en-US" sz="3600" b="1" dirty="0" smtClean="0">
                <a:solidFill>
                  <a:srgbClr val="7030A0"/>
                </a:solidFill>
              </a:rPr>
              <a:t>meetings</a:t>
            </a:r>
          </a:p>
          <a:p>
            <a:pPr marL="68580" indent="0" eaLnBrk="1" hangingPunct="1">
              <a:buNone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Note if there is an architect</a:t>
            </a:r>
          </a:p>
          <a:p>
            <a:pPr marL="68580" indent="0" eaLnBrk="1" hangingPunct="1"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marL="68580" indent="0" eaLnBrk="1" hangingPunct="1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68580" indent="0" eaLnBrk="1" hangingPunct="1"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  <a:p>
            <a:pPr marL="68580" indent="0" eaLnBrk="1" hangingPunct="1">
              <a:buNone/>
            </a:pPr>
            <a:endParaRPr lang="en-US" sz="2400" b="1" dirty="0" smtClean="0">
              <a:solidFill>
                <a:srgbClr val="FF0000"/>
              </a:solidFill>
            </a:endParaRPr>
          </a:p>
        </p:txBody>
      </p:sp>
      <p:pic>
        <p:nvPicPr>
          <p:cNvPr id="2050" name="Picture 2" descr="http://school.discoveryeducation.com/clipart/images/pencil_col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429000"/>
            <a:ext cx="301201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65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smtClean="0"/>
              <a:t>Unit Price contracts and JOC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8580" indent="0" eaLnBrk="1" hangingPunct="1">
              <a:buNone/>
            </a:pP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6" t="6646" b="42402"/>
          <a:stretch/>
        </p:blipFill>
        <p:spPr>
          <a:xfrm>
            <a:off x="1143000" y="1680104"/>
            <a:ext cx="6858000" cy="484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Sworn Statement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35"/>
          <a:stretch/>
        </p:blipFill>
        <p:spPr>
          <a:xfrm>
            <a:off x="457200" y="2209800"/>
            <a:ext cx="8224226" cy="4161020"/>
          </a:xfrm>
        </p:spPr>
      </p:pic>
    </p:spTree>
    <p:extLst>
      <p:ext uri="{BB962C8B-B14F-4D97-AF65-F5344CB8AC3E}">
        <p14:creationId xmlns:p14="http://schemas.microsoft.com/office/powerpoint/2010/main" val="328406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of Values – </a:t>
            </a:r>
            <a:br>
              <a:rPr lang="en-US" dirty="0" smtClean="0"/>
            </a:br>
            <a:r>
              <a:rPr lang="en-US" dirty="0" smtClean="0"/>
              <a:t>                        Sworn Statement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41" b="33662"/>
          <a:stretch/>
        </p:blipFill>
        <p:spPr>
          <a:xfrm>
            <a:off x="533400" y="2236018"/>
            <a:ext cx="3365107" cy="392425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66"/>
          <a:stretch/>
        </p:blipFill>
        <p:spPr>
          <a:xfrm>
            <a:off x="4412118" y="2971800"/>
            <a:ext cx="4129764" cy="2879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79107" y="6160272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$94,650</a:t>
            </a:r>
            <a:endParaRPr lang="en-US" sz="1400" b="1" dirty="0"/>
          </a:p>
        </p:txBody>
      </p:sp>
      <p:sp>
        <p:nvSpPr>
          <p:cNvPr id="10" name="Down Arrow 9"/>
          <p:cNvSpPr/>
          <p:nvPr/>
        </p:nvSpPr>
        <p:spPr>
          <a:xfrm rot="5400000">
            <a:off x="4273163" y="5850997"/>
            <a:ext cx="762000" cy="92632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62626" y="2230798"/>
            <a:ext cx="3505200" cy="423203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61671" y="2971800"/>
            <a:ext cx="4172729" cy="28956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6172200" y="2362200"/>
            <a:ext cx="609600" cy="762000"/>
          </a:xfrm>
          <a:prstGeom prst="downArrow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9152138">
            <a:off x="7866870" y="5697109"/>
            <a:ext cx="762000" cy="92632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Right Arrow 11"/>
          <p:cNvSpPr/>
          <p:nvPr/>
        </p:nvSpPr>
        <p:spPr>
          <a:xfrm rot="5129749">
            <a:off x="3544081" y="1675904"/>
            <a:ext cx="838200" cy="3223337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61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8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6059</TotalTime>
  <Words>318</Words>
  <Application>Microsoft Office PowerPoint</Application>
  <PresentationFormat>On-screen Show (4:3)</PresentationFormat>
  <Paragraphs>257</Paragraphs>
  <Slides>32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Austin</vt:lpstr>
      <vt:lpstr>Application for Payment</vt:lpstr>
      <vt:lpstr>Timing is Everything</vt:lpstr>
      <vt:lpstr>Pay Application Checklist</vt:lpstr>
      <vt:lpstr>Clerical review</vt:lpstr>
      <vt:lpstr>Clerical review</vt:lpstr>
      <vt:lpstr>Pencil copy meeting</vt:lpstr>
      <vt:lpstr>Unit Price contracts and JOC</vt:lpstr>
      <vt:lpstr>Sworn Statement </vt:lpstr>
      <vt:lpstr>Schedule of Values –                          Sworn Statement</vt:lpstr>
      <vt:lpstr>Waivers</vt:lpstr>
      <vt:lpstr>Waiver Logic</vt:lpstr>
      <vt:lpstr>Partial Conditional Waivers</vt:lpstr>
      <vt:lpstr>Schedule of Values</vt:lpstr>
      <vt:lpstr>Retention </vt:lpstr>
      <vt:lpstr>Waiver Matrix</vt:lpstr>
      <vt:lpstr>Tracking SS and CP </vt:lpstr>
      <vt:lpstr>Certified Payroll   WH-347</vt:lpstr>
      <vt:lpstr>Prevailing Wage</vt:lpstr>
      <vt:lpstr>Incomplete Pay Application </vt:lpstr>
      <vt:lpstr>Incomplete Pay Application</vt:lpstr>
      <vt:lpstr>Incomplete Pay Application</vt:lpstr>
      <vt:lpstr>Incomplete Pay Application</vt:lpstr>
      <vt:lpstr>Incomplete Pay Application</vt:lpstr>
      <vt:lpstr>Incomplete Pay Application</vt:lpstr>
      <vt:lpstr>Incomplete Pay Application</vt:lpstr>
      <vt:lpstr>Incomplete Pay Application</vt:lpstr>
      <vt:lpstr>Incomplete Pay Application</vt:lpstr>
      <vt:lpstr>Incomplete Pay Application</vt:lpstr>
      <vt:lpstr>Incomplete Pay Application </vt:lpstr>
      <vt:lpstr>Incomplete Pay Apps:</vt:lpstr>
      <vt:lpstr>Complete Pay Apps:</vt:lpstr>
      <vt:lpstr> </vt:lpstr>
    </vt:vector>
  </TitlesOfParts>
  <Company>WSU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for Payment</dc:title>
  <dc:creator>rpaquette</dc:creator>
  <cp:lastModifiedBy>Frances Ahern</cp:lastModifiedBy>
  <cp:revision>78</cp:revision>
  <cp:lastPrinted>2013-02-08T19:23:13Z</cp:lastPrinted>
  <dcterms:created xsi:type="dcterms:W3CDTF">2005-09-27T18:16:38Z</dcterms:created>
  <dcterms:modified xsi:type="dcterms:W3CDTF">2013-06-12T21:06:20Z</dcterms:modified>
</cp:coreProperties>
</file>