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61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0002-FD5A-4C7C-A99F-5110FC0C7BAE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BE04-BFE6-4E3B-8898-A399FE2FC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600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0002-FD5A-4C7C-A99F-5110FC0C7BAE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BE04-BFE6-4E3B-8898-A399FE2FC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55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0002-FD5A-4C7C-A99F-5110FC0C7BAE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BE04-BFE6-4E3B-8898-A399FE2FC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94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0002-FD5A-4C7C-A99F-5110FC0C7BAE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BE04-BFE6-4E3B-8898-A399FE2FC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002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0002-FD5A-4C7C-A99F-5110FC0C7BAE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BE04-BFE6-4E3B-8898-A399FE2FC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872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0002-FD5A-4C7C-A99F-5110FC0C7BAE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BE04-BFE6-4E3B-8898-A399FE2FC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53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0002-FD5A-4C7C-A99F-5110FC0C7BAE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BE04-BFE6-4E3B-8898-A399FE2FC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430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0002-FD5A-4C7C-A99F-5110FC0C7BAE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BE04-BFE6-4E3B-8898-A399FE2FC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754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0002-FD5A-4C7C-A99F-5110FC0C7BAE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BE04-BFE6-4E3B-8898-A399FE2FC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32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0002-FD5A-4C7C-A99F-5110FC0C7BAE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BE04-BFE6-4E3B-8898-A399FE2FC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86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0002-FD5A-4C7C-A99F-5110FC0C7BAE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BE04-BFE6-4E3B-8898-A399FE2FC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793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30002-FD5A-4C7C-A99F-5110FC0C7BAE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4BE04-BFE6-4E3B-8898-A399FE2FC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239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ounded Rectangle 51"/>
          <p:cNvSpPr/>
          <p:nvPr/>
        </p:nvSpPr>
        <p:spPr>
          <a:xfrm>
            <a:off x="228601" y="228600"/>
            <a:ext cx="8763000" cy="6096001"/>
          </a:xfrm>
          <a:prstGeom prst="roundRect">
            <a:avLst>
              <a:gd name="adj" fmla="val 4292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15398" y="999123"/>
            <a:ext cx="2990088" cy="83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FP&amp;M Overview</a:t>
            </a:r>
          </a:p>
          <a:p>
            <a:r>
              <a:rPr lang="en-US" sz="1200" dirty="0" smtClean="0"/>
              <a:t>Mission, Leadership, Facts and Figures, Organizational Chart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56" y="1010467"/>
            <a:ext cx="640080" cy="6400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5398" y="1844299"/>
            <a:ext cx="2990088" cy="83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Requesting Services</a:t>
            </a:r>
          </a:p>
          <a:p>
            <a:r>
              <a:rPr lang="en-US" sz="1200" dirty="0" smtClean="0"/>
              <a:t>Service Center, </a:t>
            </a:r>
            <a:r>
              <a:rPr lang="en-US" sz="1200" dirty="0" err="1" smtClean="0"/>
              <a:t>iService</a:t>
            </a:r>
            <a:r>
              <a:rPr lang="en-US" sz="1200" dirty="0" smtClean="0"/>
              <a:t> Desk, Work Order Priorities, How a Work Order is Processed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15398" y="3623435"/>
            <a:ext cx="2990088" cy="83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Doing Business with FP&amp;M</a:t>
            </a:r>
          </a:p>
          <a:p>
            <a:r>
              <a:rPr lang="en-US" sz="1200" dirty="0" smtClean="0"/>
              <a:t>Business Services Department, Customer Invoicing and Billing, Funding Methods, Who Pays What?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15398" y="4548189"/>
            <a:ext cx="2990088" cy="83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Design and Construction Services</a:t>
            </a:r>
          </a:p>
          <a:p>
            <a:r>
              <a:rPr lang="en-US" sz="1200" dirty="0" smtClean="0"/>
              <a:t>Service Center, </a:t>
            </a:r>
            <a:r>
              <a:rPr lang="en-US" sz="1200" dirty="0" err="1" smtClean="0"/>
              <a:t>iService</a:t>
            </a:r>
            <a:r>
              <a:rPr lang="en-US" sz="1200" dirty="0" smtClean="0"/>
              <a:t> Desk, Work Order Priorities, How a Work Order is Processed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15398" y="2734461"/>
            <a:ext cx="2990088" cy="83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Emergency Situations</a:t>
            </a:r>
          </a:p>
          <a:p>
            <a:r>
              <a:rPr lang="en-US" sz="1200" dirty="0" smtClean="0"/>
              <a:t>Emergency Work Order Requests, Spills and Hazardous Situations, Fires/Floods/Gas Leaks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95381" y="5381400"/>
            <a:ext cx="2985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Custodial Services</a:t>
            </a:r>
          </a:p>
          <a:p>
            <a:r>
              <a:rPr lang="en-US" sz="1200" dirty="0" smtClean="0"/>
              <a:t>Department Responsibilities, Pest Control, Routine Services, Special Services, Cleaning Frequencies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439508" y="1844299"/>
            <a:ext cx="2990088" cy="83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Building Maintenance and Operations</a:t>
            </a:r>
          </a:p>
          <a:p>
            <a:r>
              <a:rPr lang="en-US" sz="1200" dirty="0" smtClean="0"/>
              <a:t>Department Responsibilities, Engineers vs. Trades, Maintenance Categories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55" b="12642"/>
          <a:stretch/>
        </p:blipFill>
        <p:spPr>
          <a:xfrm>
            <a:off x="476385" y="4601531"/>
            <a:ext cx="679823" cy="54864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5437339" y="2734461"/>
            <a:ext cx="2990088" cy="83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Energy Management</a:t>
            </a:r>
          </a:p>
          <a:p>
            <a:r>
              <a:rPr lang="en-US" sz="1200" dirty="0" smtClean="0"/>
              <a:t>Department Responsibilities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160" y="2725231"/>
            <a:ext cx="649224" cy="649224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5437339" y="3623435"/>
            <a:ext cx="2990088" cy="83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Campus Sustainability</a:t>
            </a:r>
          </a:p>
          <a:p>
            <a:r>
              <a:rPr lang="en-US" sz="1200" dirty="0" smtClean="0"/>
              <a:t>Department Responsibilities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732" y="3609811"/>
            <a:ext cx="640080" cy="64008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56" y="1825166"/>
            <a:ext cx="640080" cy="64008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56" y="2729803"/>
            <a:ext cx="640080" cy="64008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56" y="3609811"/>
            <a:ext cx="640080" cy="64008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437339" y="4548189"/>
            <a:ext cx="2990088" cy="83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Glossary and Index</a:t>
            </a:r>
          </a:p>
          <a:p>
            <a:r>
              <a:rPr lang="en-US" sz="1200" dirty="0" smtClean="0"/>
              <a:t>Search for specific listings, Glossary of terms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10" y="5438947"/>
            <a:ext cx="640626" cy="640626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5435170" y="999123"/>
            <a:ext cx="2990088" cy="83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Grounds</a:t>
            </a:r>
          </a:p>
          <a:p>
            <a:r>
              <a:rPr lang="en-US" sz="1200" dirty="0" smtClean="0"/>
              <a:t>Department Responsibilities, Moving and Relocation Services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169" y="5476858"/>
            <a:ext cx="567207" cy="64008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292" y="4548189"/>
            <a:ext cx="658960" cy="658960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5437339" y="5380293"/>
            <a:ext cx="2990088" cy="83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Print Version of the Guide</a:t>
            </a:r>
          </a:p>
          <a:p>
            <a:r>
              <a:rPr lang="en-US" sz="1200" dirty="0" smtClean="0"/>
              <a:t>Download a PDF version of the entire guide</a:t>
            </a:r>
          </a:p>
        </p:txBody>
      </p:sp>
      <p:pic>
        <p:nvPicPr>
          <p:cNvPr id="1032" name="Picture 103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592" y="1901718"/>
            <a:ext cx="594360" cy="594360"/>
          </a:xfrm>
          <a:prstGeom prst="rect">
            <a:avLst/>
          </a:prstGeom>
        </p:spPr>
      </p:pic>
      <p:pic>
        <p:nvPicPr>
          <p:cNvPr id="1034" name="Picture 1033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38" t="72451" r="40425"/>
          <a:stretch/>
        </p:blipFill>
        <p:spPr>
          <a:xfrm>
            <a:off x="4797734" y="1005895"/>
            <a:ext cx="578518" cy="649224"/>
          </a:xfrm>
          <a:prstGeom prst="rect">
            <a:avLst/>
          </a:prstGeom>
        </p:spPr>
      </p:pic>
      <p:sp>
        <p:nvSpPr>
          <p:cNvPr id="1035" name="TextBox 1034"/>
          <p:cNvSpPr txBox="1"/>
          <p:nvPr/>
        </p:nvSpPr>
        <p:spPr>
          <a:xfrm>
            <a:off x="476384" y="400050"/>
            <a:ext cx="8591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Guide to Services							</a:t>
            </a:r>
            <a:endParaRPr lang="en-US" sz="2400" dirty="0"/>
          </a:p>
        </p:txBody>
      </p:sp>
      <p:cxnSp>
        <p:nvCxnSpPr>
          <p:cNvPr id="1037" name="Straight Connector 1036"/>
          <p:cNvCxnSpPr/>
          <p:nvPr/>
        </p:nvCxnSpPr>
        <p:spPr>
          <a:xfrm flipV="1">
            <a:off x="504893" y="861715"/>
            <a:ext cx="821041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195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1449</TotalTime>
  <Words>157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Huron Consulting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Billing</dc:creator>
  <cp:lastModifiedBy>Andrew Billing</cp:lastModifiedBy>
  <cp:revision>29</cp:revision>
  <dcterms:created xsi:type="dcterms:W3CDTF">2011-12-21T01:28:53Z</dcterms:created>
  <dcterms:modified xsi:type="dcterms:W3CDTF">2012-02-01T18:46:18Z</dcterms:modified>
</cp:coreProperties>
</file>